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3" r:id="rId1"/>
    <p:sldMasterId id="2147483880" r:id="rId2"/>
    <p:sldMasterId id="2147483939" r:id="rId3"/>
    <p:sldMasterId id="2147483951" r:id="rId4"/>
  </p:sldMasterIdLst>
  <p:notesMasterIdLst>
    <p:notesMasterId r:id="rId64"/>
  </p:notesMasterIdLst>
  <p:handoutMasterIdLst>
    <p:handoutMasterId r:id="rId65"/>
  </p:handoutMasterIdLst>
  <p:sldIdLst>
    <p:sldId id="766" r:id="rId5"/>
    <p:sldId id="333" r:id="rId6"/>
    <p:sldId id="263" r:id="rId7"/>
    <p:sldId id="332" r:id="rId8"/>
    <p:sldId id="381" r:id="rId9"/>
    <p:sldId id="711" r:id="rId10"/>
    <p:sldId id="710" r:id="rId11"/>
    <p:sldId id="406" r:id="rId12"/>
    <p:sldId id="290" r:id="rId13"/>
    <p:sldId id="272" r:id="rId14"/>
    <p:sldId id="274" r:id="rId15"/>
    <p:sldId id="275" r:id="rId16"/>
    <p:sldId id="334" r:id="rId17"/>
    <p:sldId id="696" r:id="rId18"/>
    <p:sldId id="258" r:id="rId19"/>
    <p:sldId id="261" r:id="rId20"/>
    <p:sldId id="262" r:id="rId21"/>
    <p:sldId id="707" r:id="rId22"/>
    <p:sldId id="260" r:id="rId23"/>
    <p:sldId id="697" r:id="rId24"/>
    <p:sldId id="698" r:id="rId25"/>
    <p:sldId id="699" r:id="rId26"/>
    <p:sldId id="700" r:id="rId27"/>
    <p:sldId id="701" r:id="rId28"/>
    <p:sldId id="702" r:id="rId29"/>
    <p:sldId id="703" r:id="rId30"/>
    <p:sldId id="326" r:id="rId31"/>
    <p:sldId id="296" r:id="rId32"/>
    <p:sldId id="319" r:id="rId33"/>
    <p:sldId id="320" r:id="rId34"/>
    <p:sldId id="327" r:id="rId35"/>
    <p:sldId id="712" r:id="rId36"/>
    <p:sldId id="321" r:id="rId37"/>
    <p:sldId id="328" r:id="rId38"/>
    <p:sldId id="329" r:id="rId39"/>
    <p:sldId id="322" r:id="rId40"/>
    <p:sldId id="323" r:id="rId41"/>
    <p:sldId id="713" r:id="rId42"/>
    <p:sldId id="336" r:id="rId43"/>
    <p:sldId id="338" r:id="rId44"/>
    <p:sldId id="339" r:id="rId45"/>
    <p:sldId id="382" r:id="rId46"/>
    <p:sldId id="692" r:id="rId47"/>
    <p:sldId id="387" r:id="rId48"/>
    <p:sldId id="388" r:id="rId49"/>
    <p:sldId id="390" r:id="rId50"/>
    <p:sldId id="280" r:id="rId51"/>
    <p:sldId id="407" r:id="rId52"/>
    <p:sldId id="282" r:id="rId53"/>
    <p:sldId id="378" r:id="rId54"/>
    <p:sldId id="379" r:id="rId55"/>
    <p:sldId id="687" r:id="rId56"/>
    <p:sldId id="686" r:id="rId57"/>
    <p:sldId id="386" r:id="rId58"/>
    <p:sldId id="285" r:id="rId59"/>
    <p:sldId id="694" r:id="rId60"/>
    <p:sldId id="715" r:id="rId61"/>
    <p:sldId id="716" r:id="rId62"/>
    <p:sldId id="695" r:id="rId63"/>
  </p:sldIdLst>
  <p:sldSz cx="9144000" cy="6858000" type="screen4x3"/>
  <p:notesSz cx="9926638" cy="679767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931">
          <p15:clr>
            <a:srgbClr val="A4A3A4"/>
          </p15:clr>
        </p15:guide>
        <p15:guide id="3" pos="2880">
          <p15:clr>
            <a:srgbClr val="A4A3A4"/>
          </p15:clr>
        </p15:guide>
        <p15:guide id="4" pos="4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800"/>
    <a:srgbClr val="33CC33"/>
    <a:srgbClr val="3333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52" autoAdjust="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orient="horz" pos="2931"/>
        <p:guide pos="2880"/>
        <p:guide pos="43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7F64744-31F6-4547-A390-40865D53BF7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gm:t>
    </dgm:pt>
    <dgm:pt modelId="{C7E867A1-3284-4401-AE87-A33457413285}" type="parTrans" cxnId="{8B857FD3-882D-4BDC-88DB-91B9EF72132F}">
      <dgm:prSet/>
      <dgm:spPr/>
      <dgm:t>
        <a:bodyPr/>
        <a:lstStyle/>
        <a:p>
          <a:endParaRPr lang="pl-PL"/>
        </a:p>
      </dgm:t>
    </dgm:pt>
    <dgm:pt modelId="{0A01F201-A903-454D-BA7F-F93D633A4055}" type="sibTrans" cxnId="{8B857FD3-882D-4BDC-88DB-91B9EF72132F}">
      <dgm:prSet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1B7C5E1-1235-4A78-A8AE-3AE9B4CC2F4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gm:t>
    </dgm:pt>
    <dgm:pt modelId="{A72AA986-DC1F-44AC-B528-EA78831CEBCD}" type="parTrans" cxnId="{70196B75-DF2B-46C8-9F63-A84FFEED197C}">
      <dgm:prSet/>
      <dgm:spPr/>
      <dgm:t>
        <a:bodyPr/>
        <a:lstStyle/>
        <a:p>
          <a:endParaRPr lang="pl-PL"/>
        </a:p>
      </dgm:t>
    </dgm:pt>
    <dgm:pt modelId="{7975E3F3-4043-434C-B253-768F1B36288C}" type="sibTrans" cxnId="{70196B75-DF2B-46C8-9F63-A84FFEED197C}">
      <dgm:prSet/>
      <dgm:spPr/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218CA847-7241-4B43-9ADD-303717E81F6F}" type="pres">
      <dgm:prSet presAssocID="{72DC4747-CDA4-40AE-8E75-04252AAB3797}" presName="ThreeNodes_1" presStyleLbl="node1" presStyleIdx="0" presStyleCnt="3" custScaleX="116791" custLinFactNeighborX="457">
        <dgm:presLayoutVars>
          <dgm:bulletEnabled val="1"/>
        </dgm:presLayoutVars>
      </dgm:prSet>
      <dgm:spPr/>
    </dgm:pt>
    <dgm:pt modelId="{7C878AB4-762B-4A6A-B3C4-06213CBEED3F}" type="pres">
      <dgm:prSet presAssocID="{72DC4747-CDA4-40AE-8E75-04252AAB3797}" presName="ThreeNodes_2" presStyleLbl="node1" presStyleIdx="1" presStyleCnt="3" custScaleX="114012">
        <dgm:presLayoutVars>
          <dgm:bulletEnabled val="1"/>
        </dgm:presLayoutVars>
      </dgm:prSet>
      <dgm:spPr/>
    </dgm:pt>
    <dgm:pt modelId="{DBEBDFFD-891E-46CA-A98E-19BC0D6FD880}" type="pres">
      <dgm:prSet presAssocID="{72DC4747-CDA4-40AE-8E75-04252AAB3797}" presName="ThreeNodes_3" presStyleLbl="node1" presStyleIdx="2" presStyleCnt="3" custScaleX="117647">
        <dgm:presLayoutVars>
          <dgm:bulletEnabled val="1"/>
        </dgm:presLayoutVars>
      </dgm:prSet>
      <dgm:spPr/>
    </dgm:pt>
    <dgm:pt modelId="{278D29D7-EA3E-4933-B646-4C2E3696C072}" type="pres">
      <dgm:prSet presAssocID="{72DC4747-CDA4-40AE-8E75-04252AAB3797}" presName="ThreeConn_1-2" presStyleLbl="fgAccFollowNode1" presStyleIdx="0" presStyleCnt="2">
        <dgm:presLayoutVars>
          <dgm:bulletEnabled val="1"/>
        </dgm:presLayoutVars>
      </dgm:prSet>
      <dgm:spPr/>
    </dgm:pt>
    <dgm:pt modelId="{49B47C75-C047-4B28-80F3-8E60ED1AEA0C}" type="pres">
      <dgm:prSet presAssocID="{72DC4747-CDA4-40AE-8E75-04252AAB3797}" presName="ThreeConn_2-3" presStyleLbl="fgAccFollowNode1" presStyleIdx="1" presStyleCnt="2">
        <dgm:presLayoutVars>
          <dgm:bulletEnabled val="1"/>
        </dgm:presLayoutVars>
      </dgm:prSet>
      <dgm:spPr/>
    </dgm:pt>
    <dgm:pt modelId="{F5F66850-F505-43B1-BED7-6707818C41CA}" type="pres">
      <dgm:prSet presAssocID="{72DC4747-CDA4-40AE-8E75-04252AAB3797}" presName="ThreeNodes_1_text" presStyleLbl="node1" presStyleIdx="2" presStyleCnt="3">
        <dgm:presLayoutVars>
          <dgm:bulletEnabled val="1"/>
        </dgm:presLayoutVars>
      </dgm:prSet>
      <dgm:spPr/>
    </dgm:pt>
    <dgm:pt modelId="{5115A4F6-E642-49CF-B0AE-9F9AE22BCBFA}" type="pres">
      <dgm:prSet presAssocID="{72DC4747-CDA4-40AE-8E75-04252AAB3797}" presName="ThreeNodes_2_text" presStyleLbl="node1" presStyleIdx="2" presStyleCnt="3">
        <dgm:presLayoutVars>
          <dgm:bulletEnabled val="1"/>
        </dgm:presLayoutVars>
      </dgm:prSet>
      <dgm:spPr/>
    </dgm:pt>
    <dgm:pt modelId="{68CB1BA3-862A-48EA-82D0-9FCC03933AAD}" type="pres">
      <dgm:prSet presAssocID="{72DC4747-CDA4-40AE-8E75-04252AAB37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EEE8819-CE27-47DA-8105-F683364D7E77}" type="presOf" srcId="{6243F491-EB15-45FE-A0D8-BC3C81A01609}" destId="{278D29D7-EA3E-4933-B646-4C2E3696C072}" srcOrd="0" destOrd="0" presId="urn:microsoft.com/office/officeart/2005/8/layout/vProcess5"/>
    <dgm:cxn modelId="{7B85F45F-061A-4FD2-BDFC-93A189D5E454}" type="presOf" srcId="{9461C534-7EF8-4770-883B-885BFEE42866}" destId="{F5F66850-F505-43B1-BED7-6707818C41CA}" srcOrd="1" destOrd="0" presId="urn:microsoft.com/office/officeart/2005/8/layout/vProcess5"/>
    <dgm:cxn modelId="{70196B75-DF2B-46C8-9F63-A84FFEED197C}" srcId="{72DC4747-CDA4-40AE-8E75-04252AAB3797}" destId="{E1B7C5E1-1235-4A78-A8AE-3AE9B4CC2F47}" srcOrd="2" destOrd="0" parTransId="{A72AA986-DC1F-44AC-B528-EA78831CEBCD}" sibTransId="{7975E3F3-4043-434C-B253-768F1B36288C}"/>
    <dgm:cxn modelId="{66248D7E-7656-4871-886C-2E5B5E193EB1}" type="presOf" srcId="{0A01F201-A903-454D-BA7F-F93D633A4055}" destId="{49B47C75-C047-4B28-80F3-8E60ED1AEA0C}" srcOrd="0" destOrd="0" presId="urn:microsoft.com/office/officeart/2005/8/layout/vProcess5"/>
    <dgm:cxn modelId="{8E73D682-F461-4557-B801-779151926785}" type="presOf" srcId="{E1B7C5E1-1235-4A78-A8AE-3AE9B4CC2F47}" destId="{68CB1BA3-862A-48EA-82D0-9FCC03933AAD}" srcOrd="1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1D48D4CF-6BF2-458C-B004-0185C5A7196A}" type="presOf" srcId="{9461C534-7EF8-4770-883B-885BFEE42866}" destId="{218CA847-7241-4B43-9ADD-303717E81F6F}" srcOrd="0" destOrd="0" presId="urn:microsoft.com/office/officeart/2005/8/layout/vProcess5"/>
    <dgm:cxn modelId="{8B857FD3-882D-4BDC-88DB-91B9EF72132F}" srcId="{72DC4747-CDA4-40AE-8E75-04252AAB3797}" destId="{E7F64744-31F6-4547-A390-40865D53BF79}" srcOrd="1" destOrd="0" parTransId="{C7E867A1-3284-4401-AE87-A33457413285}" sibTransId="{0A01F201-A903-454D-BA7F-F93D633A4055}"/>
    <dgm:cxn modelId="{C4C7D8D8-796E-403B-8BEC-6D8FC5A57070}" type="presOf" srcId="{E7F64744-31F6-4547-A390-40865D53BF79}" destId="{5115A4F6-E642-49CF-B0AE-9F9AE22BCBFA}" srcOrd="1" destOrd="0" presId="urn:microsoft.com/office/officeart/2005/8/layout/vProcess5"/>
    <dgm:cxn modelId="{F2B4B6EC-3077-4028-90A7-73DEDA558D89}" type="presOf" srcId="{E7F64744-31F6-4547-A390-40865D53BF79}" destId="{7C878AB4-762B-4A6A-B3C4-06213CBEED3F}" srcOrd="0" destOrd="0" presId="urn:microsoft.com/office/officeart/2005/8/layout/vProcess5"/>
    <dgm:cxn modelId="{FE2078FC-08DA-42DB-B231-887EE24229DC}" type="presOf" srcId="{E1B7C5E1-1235-4A78-A8AE-3AE9B4CC2F47}" destId="{DBEBDFFD-891E-46CA-A98E-19BC0D6FD88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B977C4D3-221F-4F75-9BB1-AF0051F55DC8}" type="presParOf" srcId="{DE3618EC-448C-4430-B3D6-9FB0DC505EAB}" destId="{218CA847-7241-4B43-9ADD-303717E81F6F}" srcOrd="1" destOrd="0" presId="urn:microsoft.com/office/officeart/2005/8/layout/vProcess5"/>
    <dgm:cxn modelId="{01911407-9F56-46D7-B298-0C4FF986BA67}" type="presParOf" srcId="{DE3618EC-448C-4430-B3D6-9FB0DC505EAB}" destId="{7C878AB4-762B-4A6A-B3C4-06213CBEED3F}" srcOrd="2" destOrd="0" presId="urn:microsoft.com/office/officeart/2005/8/layout/vProcess5"/>
    <dgm:cxn modelId="{B8989101-AD8B-40A5-9227-9F38A4116AAA}" type="presParOf" srcId="{DE3618EC-448C-4430-B3D6-9FB0DC505EAB}" destId="{DBEBDFFD-891E-46CA-A98E-19BC0D6FD880}" srcOrd="3" destOrd="0" presId="urn:microsoft.com/office/officeart/2005/8/layout/vProcess5"/>
    <dgm:cxn modelId="{877A2EF6-B63B-4761-97C6-EB26EF8491F2}" type="presParOf" srcId="{DE3618EC-448C-4430-B3D6-9FB0DC505EAB}" destId="{278D29D7-EA3E-4933-B646-4C2E3696C072}" srcOrd="4" destOrd="0" presId="urn:microsoft.com/office/officeart/2005/8/layout/vProcess5"/>
    <dgm:cxn modelId="{51F4B9A8-5BA2-4D30-8194-2E742FB8AA62}" type="presParOf" srcId="{DE3618EC-448C-4430-B3D6-9FB0DC505EAB}" destId="{49B47C75-C047-4B28-80F3-8E60ED1AEA0C}" srcOrd="5" destOrd="0" presId="urn:microsoft.com/office/officeart/2005/8/layout/vProcess5"/>
    <dgm:cxn modelId="{8F673706-4D2A-4B5B-9400-B29E3B8D7F98}" type="presParOf" srcId="{DE3618EC-448C-4430-B3D6-9FB0DC505EAB}" destId="{F5F66850-F505-43B1-BED7-6707818C41CA}" srcOrd="6" destOrd="0" presId="urn:microsoft.com/office/officeart/2005/8/layout/vProcess5"/>
    <dgm:cxn modelId="{2484301B-E44E-4E7C-B57D-34B5F39DC028}" type="presParOf" srcId="{DE3618EC-448C-4430-B3D6-9FB0DC505EAB}" destId="{5115A4F6-E642-49CF-B0AE-9F9AE22BCBFA}" srcOrd="7" destOrd="0" presId="urn:microsoft.com/office/officeart/2005/8/layout/vProcess5"/>
    <dgm:cxn modelId="{5C22AEFF-350E-417F-AE99-9102EBD0D41E}" type="presParOf" srcId="{DE3618EC-448C-4430-B3D6-9FB0DC505EAB}" destId="{68CB1BA3-862A-48EA-82D0-9FCC03933AA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4"/>
      <dgm:spPr/>
    </dgm:pt>
    <dgm:pt modelId="{EFCC9CA1-231D-4D16-AC53-33EBE30C7C9B}" type="pres">
      <dgm:prSet presAssocID="{CF9806C7-4165-4046-A84C-0FD7900105DD}" presName="txShp" presStyleLbl="node1" presStyleIdx="0" presStyleCnt="4">
        <dgm:presLayoutVars>
          <dgm:bulletEnabled val="1"/>
        </dgm:presLayoutVars>
      </dgm:prSet>
      <dgm:spPr/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4"/>
      <dgm:spPr/>
    </dgm:pt>
    <dgm:pt modelId="{1ABE6A50-7660-4440-BD2F-3C333BD2AF23}" type="pres">
      <dgm:prSet presAssocID="{1ABDD5FF-4744-427F-83DE-8080D4C4AF98}" presName="txShp" presStyleLbl="node1" presStyleIdx="1" presStyleCnt="4">
        <dgm:presLayoutVars>
          <dgm:bulletEnabled val="1"/>
        </dgm:presLayoutVars>
      </dgm:prSet>
      <dgm:spPr/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4"/>
      <dgm:spPr/>
    </dgm:pt>
    <dgm:pt modelId="{C20FE8C3-9EB0-46C9-92B4-FF2A99EB1A39}" type="pres">
      <dgm:prSet presAssocID="{27D4F283-7AEE-4A0F-9262-43EBC984B1A1}" presName="txShp" presStyleLbl="node1" presStyleIdx="2" presStyleCnt="4">
        <dgm:presLayoutVars>
          <dgm:bulletEnabled val="1"/>
        </dgm:presLayoutVars>
      </dgm:prSet>
      <dgm:spPr/>
    </dgm:pt>
    <dgm:pt modelId="{826C7CB5-525C-4325-BC2B-090FCF0FFA81}" type="pres">
      <dgm:prSet presAssocID="{483894AA-8B34-400F-8C2D-F4C4EF05663F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3" presStyleCnt="4"/>
      <dgm:spPr/>
    </dgm:pt>
    <dgm:pt modelId="{AA89ABF0-D3F0-4B18-9E92-D6DAD27E4DA2}" type="pres">
      <dgm:prSet presAssocID="{1BFF5DF4-A6FA-4BAE-B2D7-0EEA95C22DEE}" presName="txShp" presStyleLbl="node1" presStyleIdx="3" presStyleCnt="4">
        <dgm:presLayoutVars>
          <dgm:bulletEnabled val="1"/>
        </dgm:presLayoutVars>
      </dgm:prSet>
      <dgm:spPr/>
    </dgm:pt>
  </dgm:ptLst>
  <dgm:cxnLst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A27CE31F-5D27-43AB-A3F1-F08C77ACA778}" srcId="{B02F5977-CD50-43F6-AD47-E8BAF26DFBDA}" destId="{1BFF5DF4-A6FA-4BAE-B2D7-0EEA95C22DEE}" srcOrd="3" destOrd="0" parTransId="{19C9F3EE-B17B-4D6F-AD55-991EC145FC75}" sibTransId="{68411586-67BD-4C69-93DF-E4CAA1AAFB03}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457C24FA-F79A-4F1D-A08E-60ABB25D3F37}" type="presParOf" srcId="{F8F31ED8-6753-49CB-86FF-CC6D4E6EDDF8}" destId="{38B89590-A35B-4F7A-8E44-AD202A8AD7F2}" srcOrd="6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9DC92F41-E27F-4E0C-97F1-B6DE449FDEF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dirty="0">
            <a:solidFill>
              <a:schemeClr val="bg1"/>
            </a:solidFill>
          </a:endParaRPr>
        </a:p>
      </dgm:t>
    </dgm:pt>
    <dgm:pt modelId="{1106C50A-9C58-46F1-B15C-0CC2D27BC7B3}" type="parTrans" cxnId="{8DC116FB-173A-4C69-B1BF-B1495C04D6A9}">
      <dgm:prSet/>
      <dgm:spPr/>
      <dgm:t>
        <a:bodyPr/>
        <a:lstStyle/>
        <a:p>
          <a:endParaRPr lang="pl-PL"/>
        </a:p>
      </dgm:t>
    </dgm:pt>
    <dgm:pt modelId="{7A056942-66BB-4A2D-B28D-240336E1F2ED}" type="sibTrans" cxnId="{8DC116FB-173A-4C69-B1BF-B1495C04D6A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5"/>
      <dgm:spPr/>
    </dgm:pt>
    <dgm:pt modelId="{EFCC9CA1-231D-4D16-AC53-33EBE30C7C9B}" type="pres">
      <dgm:prSet presAssocID="{CF9806C7-4165-4046-A84C-0FD7900105DD}" presName="txShp" presStyleLbl="node1" presStyleIdx="0" presStyleCnt="5">
        <dgm:presLayoutVars>
          <dgm:bulletEnabled val="1"/>
        </dgm:presLayoutVars>
      </dgm:prSet>
      <dgm:spPr/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5"/>
      <dgm:spPr/>
    </dgm:pt>
    <dgm:pt modelId="{1ABE6A50-7660-4440-BD2F-3C333BD2AF23}" type="pres">
      <dgm:prSet presAssocID="{1ABDD5FF-4744-427F-83DE-8080D4C4AF98}" presName="txShp" presStyleLbl="node1" presStyleIdx="1" presStyleCnt="5">
        <dgm:presLayoutVars>
          <dgm:bulletEnabled val="1"/>
        </dgm:presLayoutVars>
      </dgm:prSet>
      <dgm:spPr/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5"/>
      <dgm:spPr/>
    </dgm:pt>
    <dgm:pt modelId="{C20FE8C3-9EB0-46C9-92B4-FF2A99EB1A39}" type="pres">
      <dgm:prSet presAssocID="{27D4F283-7AEE-4A0F-9262-43EBC984B1A1}" presName="txShp" presStyleLbl="node1" presStyleIdx="2" presStyleCnt="5">
        <dgm:presLayoutVars>
          <dgm:bulletEnabled val="1"/>
        </dgm:presLayoutVars>
      </dgm:prSet>
      <dgm:spPr/>
    </dgm:pt>
    <dgm:pt modelId="{826C7CB5-525C-4325-BC2B-090FCF0FFA81}" type="pres">
      <dgm:prSet presAssocID="{483894AA-8B34-400F-8C2D-F4C4EF05663F}" presName="spacing" presStyleCnt="0"/>
      <dgm:spPr/>
    </dgm:pt>
    <dgm:pt modelId="{9F5EE490-D101-4EDB-BAC0-77150FAA47CB}" type="pres">
      <dgm:prSet presAssocID="{9DC92F41-E27F-4E0C-97F1-B6DE449FDEF8}" presName="composite" presStyleCnt="0"/>
      <dgm:spPr/>
    </dgm:pt>
    <dgm:pt modelId="{BE44CC08-D88C-4975-B52D-AFC013BC5AC6}" type="pres">
      <dgm:prSet presAssocID="{9DC92F41-E27F-4E0C-97F1-B6DE449FDEF8}" presName="imgShp" presStyleLbl="fgImgPlace1" presStyleIdx="3" presStyleCnt="5"/>
      <dgm:spPr/>
    </dgm:pt>
    <dgm:pt modelId="{931472BA-22B3-48B1-AD60-A4DD844FF58F}" type="pres">
      <dgm:prSet presAssocID="{9DC92F41-E27F-4E0C-97F1-B6DE449FDEF8}" presName="txShp" presStyleLbl="node1" presStyleIdx="3" presStyleCnt="5">
        <dgm:presLayoutVars>
          <dgm:bulletEnabled val="1"/>
        </dgm:presLayoutVars>
      </dgm:prSet>
      <dgm:spPr/>
    </dgm:pt>
    <dgm:pt modelId="{6EB9AA51-0FEE-481B-84CC-808E731881DB}" type="pres">
      <dgm:prSet presAssocID="{7A056942-66BB-4A2D-B28D-240336E1F2ED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4" presStyleCnt="5" custLinFactNeighborX="-5509" custLinFactNeighborY="-1181"/>
      <dgm:spPr/>
    </dgm:pt>
    <dgm:pt modelId="{AA89ABF0-D3F0-4B18-9E92-D6DAD27E4DA2}" type="pres">
      <dgm:prSet presAssocID="{1BFF5DF4-A6FA-4BAE-B2D7-0EEA95C22DEE}" presName="txShp" presStyleLbl="node1" presStyleIdx="4" presStyleCnt="5" custLinFactNeighborX="-900" custLinFactNeighborY="-1181">
        <dgm:presLayoutVars>
          <dgm:bulletEnabled val="1"/>
        </dgm:presLayoutVars>
      </dgm:prSet>
      <dgm:spPr/>
    </dgm:pt>
  </dgm:ptLst>
  <dgm:cxnLst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A27CE31F-5D27-43AB-A3F1-F08C77ACA778}" srcId="{B02F5977-CD50-43F6-AD47-E8BAF26DFBDA}" destId="{1BFF5DF4-A6FA-4BAE-B2D7-0EEA95C22DEE}" srcOrd="4" destOrd="0" parTransId="{19C9F3EE-B17B-4D6F-AD55-991EC145FC75}" sibTransId="{68411586-67BD-4C69-93DF-E4CAA1AAFB03}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E8E097D5-FC86-408B-B7E5-79EBFEA3CA57}" type="presOf" srcId="{9DC92F41-E27F-4E0C-97F1-B6DE449FDEF8}" destId="{931472BA-22B3-48B1-AD60-A4DD844FF58F}" srcOrd="0" destOrd="0" presId="urn:microsoft.com/office/officeart/2005/8/layout/vList3"/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8DC116FB-173A-4C69-B1BF-B1495C04D6A9}" srcId="{B02F5977-CD50-43F6-AD47-E8BAF26DFBDA}" destId="{9DC92F41-E27F-4E0C-97F1-B6DE449FDEF8}" srcOrd="3" destOrd="0" parTransId="{1106C50A-9C58-46F1-B15C-0CC2D27BC7B3}" sibTransId="{7A056942-66BB-4A2D-B28D-240336E1F2ED}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5787D126-994E-425A-89E2-FE5153BB865D}" type="presParOf" srcId="{F8F31ED8-6753-49CB-86FF-CC6D4E6EDDF8}" destId="{9F5EE490-D101-4EDB-BAC0-77150FAA47CB}" srcOrd="6" destOrd="0" presId="urn:microsoft.com/office/officeart/2005/8/layout/vList3"/>
    <dgm:cxn modelId="{041DDBD4-7BED-4A85-A383-55BA45F2EBDB}" type="presParOf" srcId="{9F5EE490-D101-4EDB-BAC0-77150FAA47CB}" destId="{BE44CC08-D88C-4975-B52D-AFC013BC5AC6}" srcOrd="0" destOrd="0" presId="urn:microsoft.com/office/officeart/2005/8/layout/vList3"/>
    <dgm:cxn modelId="{17EAE62B-602A-4660-8EDB-B41FA25983FE}" type="presParOf" srcId="{9F5EE490-D101-4EDB-BAC0-77150FAA47CB}" destId="{931472BA-22B3-48B1-AD60-A4DD844FF58F}" srcOrd="1" destOrd="0" presId="urn:microsoft.com/office/officeart/2005/8/layout/vList3"/>
    <dgm:cxn modelId="{A84D6DB9-258E-491C-9AD5-BF7ADE83D5F1}" type="presParOf" srcId="{F8F31ED8-6753-49CB-86FF-CC6D4E6EDDF8}" destId="{6EB9AA51-0FEE-481B-84CC-808E731881DB}" srcOrd="7" destOrd="0" presId="urn:microsoft.com/office/officeart/2005/8/layout/vList3"/>
    <dgm:cxn modelId="{457C24FA-F79A-4F1D-A08E-60ABB25D3F37}" type="presParOf" srcId="{F8F31ED8-6753-49CB-86FF-CC6D4E6EDDF8}" destId="{38B89590-A35B-4F7A-8E44-AD202A8AD7F2}" srcOrd="8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49E688-C336-448A-8111-77546F67B667}">
      <dgm:prSet phldrT="[Teks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gm:t>
    </dgm:pt>
    <dgm:pt modelId="{C5369B20-D43D-4DB6-864D-A30467DD920E}" type="parTrans" cxnId="{C57E8824-AD3C-4078-B291-A9479B1D8D74}">
      <dgm:prSet/>
      <dgm:spPr/>
      <dgm:t>
        <a:bodyPr/>
        <a:lstStyle/>
        <a:p>
          <a:endParaRPr lang="pl-PL"/>
        </a:p>
      </dgm:t>
    </dgm:pt>
    <dgm:pt modelId="{AF3BA31E-8897-46BA-90E5-4BD9A58E8995}" type="sibTrans" cxnId="{C57E8824-AD3C-4078-B291-A9479B1D8D74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2CDCC1E5-190B-4830-9A3E-A44949EFA5E2}">
      <dgm:prSet phldrT="[Tekst]" phldr="1"/>
      <dgm:spPr/>
      <dgm:t>
        <a:bodyPr/>
        <a:lstStyle/>
        <a:p>
          <a:endParaRPr lang="pl-PL"/>
        </a:p>
      </dgm:t>
    </dgm:pt>
    <dgm:pt modelId="{A8E50C71-6F12-416B-A7E1-DC851362FE7A}" type="parTrans" cxnId="{DA962DA3-896A-4E38-8432-6983302A01D6}">
      <dgm:prSet/>
      <dgm:spPr/>
      <dgm:t>
        <a:bodyPr/>
        <a:lstStyle/>
        <a:p>
          <a:endParaRPr lang="pl-PL"/>
        </a:p>
      </dgm:t>
    </dgm:pt>
    <dgm:pt modelId="{0B34FEBB-3BE3-4141-A426-AA92F0734FD8}" type="sibTrans" cxnId="{DA962DA3-896A-4E38-8432-6983302A01D6}">
      <dgm:prSet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78E8D4D3-65F3-47DB-8E7B-8051F48229E6}">
      <dgm:prSet/>
      <dgm:spPr/>
      <dgm:t>
        <a:bodyPr/>
        <a:lstStyle/>
        <a:p>
          <a:endParaRPr lang="pl-PL"/>
        </a:p>
      </dgm:t>
    </dgm:pt>
    <dgm:pt modelId="{2A651B23-3343-451E-B0C6-975DA038B126}" type="parTrans" cxnId="{25546767-4D55-4A83-B78C-1A5BBD4BCD26}">
      <dgm:prSet/>
      <dgm:spPr/>
      <dgm:t>
        <a:bodyPr/>
        <a:lstStyle/>
        <a:p>
          <a:endParaRPr lang="pl-PL"/>
        </a:p>
      </dgm:t>
    </dgm:pt>
    <dgm:pt modelId="{CC2DD2DD-F21B-4AA6-A915-C42BA25433D2}" type="sibTrans" cxnId="{25546767-4D55-4A83-B78C-1A5BBD4BCD26}">
      <dgm:prSet/>
      <dgm:spPr/>
      <dgm:t>
        <a:bodyPr/>
        <a:lstStyle/>
        <a:p>
          <a:endParaRPr lang="pl-PL"/>
        </a:p>
      </dgm:t>
    </dgm:pt>
    <dgm:pt modelId="{5EA27D1B-94A3-4DB8-BABB-A571270F52D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gm:t>
    </dgm:pt>
    <dgm:pt modelId="{202F2481-AE01-411F-9E86-F15DE191B244}" type="parTrans" cxnId="{DEA167A2-7CE8-4F46-909D-5FAEE4355CD1}">
      <dgm:prSet/>
      <dgm:spPr/>
      <dgm:t>
        <a:bodyPr/>
        <a:lstStyle/>
        <a:p>
          <a:endParaRPr lang="pl-PL"/>
        </a:p>
      </dgm:t>
    </dgm:pt>
    <dgm:pt modelId="{1F64DEE3-0C8A-4966-874F-91CAA6C8BCD2}" type="sibTrans" cxnId="{DEA167A2-7CE8-4F46-909D-5FAEE4355CD1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9CDCBD6F-612A-43EA-9AC1-3E01B736F88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gm:t>
    </dgm:pt>
    <dgm:pt modelId="{7C31FEFE-DBFB-484B-A30E-4657C0FAAB58}" type="parTrans" cxnId="{D46A77A3-369F-4B6F-905A-8B856D00C6D3}">
      <dgm:prSet/>
      <dgm:spPr/>
      <dgm:t>
        <a:bodyPr/>
        <a:lstStyle/>
        <a:p>
          <a:endParaRPr lang="pl-PL"/>
        </a:p>
      </dgm:t>
    </dgm:pt>
    <dgm:pt modelId="{9B76D521-5A02-4151-BC05-CDA395242DD2}" type="sibTrans" cxnId="{D46A77A3-369F-4B6F-905A-8B856D00C6D3}">
      <dgm:prSet/>
      <dgm:spPr/>
      <dgm:t>
        <a:bodyPr/>
        <a:lstStyle/>
        <a:p>
          <a:endParaRPr lang="pl-PL"/>
        </a:p>
      </dgm:t>
    </dgm:pt>
    <dgm:pt modelId="{AB63C9E6-6DE5-4F85-A709-665B2B0501B7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gm:t>
    </dgm:pt>
    <dgm:pt modelId="{36340F8E-AB20-43B6-906F-5430E404EF9F}" type="parTrans" cxnId="{C7A0DD08-3CAC-4DC5-8227-A465F5F99169}">
      <dgm:prSet/>
      <dgm:spPr/>
      <dgm:t>
        <a:bodyPr/>
        <a:lstStyle/>
        <a:p>
          <a:endParaRPr lang="pl-PL"/>
        </a:p>
      </dgm:t>
    </dgm:pt>
    <dgm:pt modelId="{BD9F4E19-6B96-4704-A7F3-545354C90654}" type="sibTrans" cxnId="{C7A0DD08-3CAC-4DC5-8227-A465F5F99169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37302768-8BFB-44FD-AE74-229E744010AF}" type="pres">
      <dgm:prSet presAssocID="{72DC4747-CDA4-40AE-8E75-04252AAB3797}" presName="FiveNodes_1" presStyleLbl="node1" presStyleIdx="0" presStyleCnt="5">
        <dgm:presLayoutVars>
          <dgm:bulletEnabled val="1"/>
        </dgm:presLayoutVars>
      </dgm:prSet>
      <dgm:spPr/>
    </dgm:pt>
    <dgm:pt modelId="{EF03350F-4A3B-4FA3-A2E1-B401055EBD0A}" type="pres">
      <dgm:prSet presAssocID="{72DC4747-CDA4-40AE-8E75-04252AAB3797}" presName="FiveNodes_2" presStyleLbl="node1" presStyleIdx="1" presStyleCnt="5">
        <dgm:presLayoutVars>
          <dgm:bulletEnabled val="1"/>
        </dgm:presLayoutVars>
      </dgm:prSet>
      <dgm:spPr/>
    </dgm:pt>
    <dgm:pt modelId="{A04A6440-6876-4AA4-BB23-EF3D6902E3A5}" type="pres">
      <dgm:prSet presAssocID="{72DC4747-CDA4-40AE-8E75-04252AAB3797}" presName="FiveNodes_3" presStyleLbl="node1" presStyleIdx="2" presStyleCnt="5">
        <dgm:presLayoutVars>
          <dgm:bulletEnabled val="1"/>
        </dgm:presLayoutVars>
      </dgm:prSet>
      <dgm:spPr/>
    </dgm:pt>
    <dgm:pt modelId="{650A39B9-B3FE-46F3-8134-CD8C0D253080}" type="pres">
      <dgm:prSet presAssocID="{72DC4747-CDA4-40AE-8E75-04252AAB3797}" presName="FiveNodes_4" presStyleLbl="node1" presStyleIdx="3" presStyleCnt="5" custScaleX="110047">
        <dgm:presLayoutVars>
          <dgm:bulletEnabled val="1"/>
        </dgm:presLayoutVars>
      </dgm:prSet>
      <dgm:spPr/>
    </dgm:pt>
    <dgm:pt modelId="{B9E0B809-DE6B-43A3-9105-59A588EE3657}" type="pres">
      <dgm:prSet presAssocID="{72DC4747-CDA4-40AE-8E75-04252AAB3797}" presName="FiveNodes_5" presStyleLbl="node1" presStyleIdx="4" presStyleCnt="5">
        <dgm:presLayoutVars>
          <dgm:bulletEnabled val="1"/>
        </dgm:presLayoutVars>
      </dgm:prSet>
      <dgm:spPr/>
    </dgm:pt>
    <dgm:pt modelId="{15FAD471-DF9E-4FAF-8786-0C2751D60C00}" type="pres">
      <dgm:prSet presAssocID="{72DC4747-CDA4-40AE-8E75-04252AAB3797}" presName="FiveConn_1-2" presStyleLbl="fgAccFollowNode1" presStyleIdx="0" presStyleCnt="4">
        <dgm:presLayoutVars>
          <dgm:bulletEnabled val="1"/>
        </dgm:presLayoutVars>
      </dgm:prSet>
      <dgm:spPr/>
    </dgm:pt>
    <dgm:pt modelId="{7057A5B7-D073-4A04-9461-41CCDC3DB591}" type="pres">
      <dgm:prSet presAssocID="{72DC4747-CDA4-40AE-8E75-04252AAB3797}" presName="FiveConn_2-3" presStyleLbl="fgAccFollowNode1" presStyleIdx="1" presStyleCnt="4">
        <dgm:presLayoutVars>
          <dgm:bulletEnabled val="1"/>
        </dgm:presLayoutVars>
      </dgm:prSet>
      <dgm:spPr/>
    </dgm:pt>
    <dgm:pt modelId="{44708A2E-B35B-430F-BBBC-FC2CDE29E24E}" type="pres">
      <dgm:prSet presAssocID="{72DC4747-CDA4-40AE-8E75-04252AAB3797}" presName="FiveConn_3-4" presStyleLbl="fgAccFollowNode1" presStyleIdx="2" presStyleCnt="4">
        <dgm:presLayoutVars>
          <dgm:bulletEnabled val="1"/>
        </dgm:presLayoutVars>
      </dgm:prSet>
      <dgm:spPr/>
    </dgm:pt>
    <dgm:pt modelId="{09D10E85-5476-48C8-8B28-CC5BEC3C7040}" type="pres">
      <dgm:prSet presAssocID="{72DC4747-CDA4-40AE-8E75-04252AAB3797}" presName="FiveConn_4-5" presStyleLbl="fgAccFollowNode1" presStyleIdx="3" presStyleCnt="4">
        <dgm:presLayoutVars>
          <dgm:bulletEnabled val="1"/>
        </dgm:presLayoutVars>
      </dgm:prSet>
      <dgm:spPr/>
    </dgm:pt>
    <dgm:pt modelId="{1DE7EAE0-B277-4159-8501-6DA614641ADA}" type="pres">
      <dgm:prSet presAssocID="{72DC4747-CDA4-40AE-8E75-04252AAB3797}" presName="FiveNodes_1_text" presStyleLbl="node1" presStyleIdx="4" presStyleCnt="5">
        <dgm:presLayoutVars>
          <dgm:bulletEnabled val="1"/>
        </dgm:presLayoutVars>
      </dgm:prSet>
      <dgm:spPr/>
    </dgm:pt>
    <dgm:pt modelId="{1DDCB58E-9A24-428D-8F94-028294D91484}" type="pres">
      <dgm:prSet presAssocID="{72DC4747-CDA4-40AE-8E75-04252AAB3797}" presName="FiveNodes_2_text" presStyleLbl="node1" presStyleIdx="4" presStyleCnt="5">
        <dgm:presLayoutVars>
          <dgm:bulletEnabled val="1"/>
        </dgm:presLayoutVars>
      </dgm:prSet>
      <dgm:spPr/>
    </dgm:pt>
    <dgm:pt modelId="{282DB839-22BA-4EB7-BCE8-3665A168ECE2}" type="pres">
      <dgm:prSet presAssocID="{72DC4747-CDA4-40AE-8E75-04252AAB3797}" presName="FiveNodes_3_text" presStyleLbl="node1" presStyleIdx="4" presStyleCnt="5">
        <dgm:presLayoutVars>
          <dgm:bulletEnabled val="1"/>
        </dgm:presLayoutVars>
      </dgm:prSet>
      <dgm:spPr/>
    </dgm:pt>
    <dgm:pt modelId="{39FCAAFB-0CA1-4F8F-B43C-C4C7321C045B}" type="pres">
      <dgm:prSet presAssocID="{72DC4747-CDA4-40AE-8E75-04252AAB3797}" presName="FiveNodes_4_text" presStyleLbl="node1" presStyleIdx="4" presStyleCnt="5">
        <dgm:presLayoutVars>
          <dgm:bulletEnabled val="1"/>
        </dgm:presLayoutVars>
      </dgm:prSet>
      <dgm:spPr/>
    </dgm:pt>
    <dgm:pt modelId="{F14151EE-5B6A-467C-8780-1FB3D2797225}" type="pres">
      <dgm:prSet presAssocID="{72DC4747-CDA4-40AE-8E75-04252AAB379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7A0DD08-3CAC-4DC5-8227-A465F5F99169}" srcId="{72DC4747-CDA4-40AE-8E75-04252AAB3797}" destId="{AB63C9E6-6DE5-4F85-A709-665B2B0501B7}" srcOrd="2" destOrd="0" parTransId="{36340F8E-AB20-43B6-906F-5430E404EF9F}" sibTransId="{BD9F4E19-6B96-4704-A7F3-545354C90654}"/>
    <dgm:cxn modelId="{E5587419-36BC-46C4-A24A-0ACF569587B5}" type="presOf" srcId="{AF3BA31E-8897-46BA-90E5-4BD9A58E8995}" destId="{7057A5B7-D073-4A04-9461-41CCDC3DB591}" srcOrd="0" destOrd="0" presId="urn:microsoft.com/office/officeart/2005/8/layout/vProcess5"/>
    <dgm:cxn modelId="{7F78791F-C8A8-4E5A-8AC0-2017CF42D715}" type="presOf" srcId="{9461C534-7EF8-4770-883B-885BFEE42866}" destId="{1DE7EAE0-B277-4159-8501-6DA614641ADA}" srcOrd="1" destOrd="0" presId="urn:microsoft.com/office/officeart/2005/8/layout/vProcess5"/>
    <dgm:cxn modelId="{C57E8824-AD3C-4078-B291-A9479B1D8D74}" srcId="{72DC4747-CDA4-40AE-8E75-04252AAB3797}" destId="{BD49E688-C336-448A-8111-77546F67B667}" srcOrd="1" destOrd="0" parTransId="{C5369B20-D43D-4DB6-864D-A30467DD920E}" sibTransId="{AF3BA31E-8897-46BA-90E5-4BD9A58E8995}"/>
    <dgm:cxn modelId="{52940228-4B9A-49C5-9308-EFD713199239}" type="presOf" srcId="{1F64DEE3-0C8A-4966-874F-91CAA6C8BCD2}" destId="{09D10E85-5476-48C8-8B28-CC5BEC3C7040}" srcOrd="0" destOrd="0" presId="urn:microsoft.com/office/officeart/2005/8/layout/vProcess5"/>
    <dgm:cxn modelId="{7914B15C-96D2-4B64-A76B-615F7B5EA8D7}" type="presOf" srcId="{AB63C9E6-6DE5-4F85-A709-665B2B0501B7}" destId="{A04A6440-6876-4AA4-BB23-EF3D6902E3A5}" srcOrd="0" destOrd="0" presId="urn:microsoft.com/office/officeart/2005/8/layout/vProcess5"/>
    <dgm:cxn modelId="{25546767-4D55-4A83-B78C-1A5BBD4BCD26}" srcId="{72DC4747-CDA4-40AE-8E75-04252AAB3797}" destId="{78E8D4D3-65F3-47DB-8E7B-8051F48229E6}" srcOrd="5" destOrd="0" parTransId="{2A651B23-3343-451E-B0C6-975DA038B126}" sibTransId="{CC2DD2DD-F21B-4AA6-A915-C42BA25433D2}"/>
    <dgm:cxn modelId="{8BB4594B-9D0F-40AA-A60F-DE7BF8C89FCD}" type="presOf" srcId="{5EA27D1B-94A3-4DB8-BABB-A571270F52DE}" destId="{39FCAAFB-0CA1-4F8F-B43C-C4C7321C045B}" srcOrd="1" destOrd="0" presId="urn:microsoft.com/office/officeart/2005/8/layout/vProcess5"/>
    <dgm:cxn modelId="{FC75C94B-F487-4904-81D6-750C296FB847}" type="presOf" srcId="{9461C534-7EF8-4770-883B-885BFEE42866}" destId="{37302768-8BFB-44FD-AE74-229E744010AF}" srcOrd="0" destOrd="0" presId="urn:microsoft.com/office/officeart/2005/8/layout/vProcess5"/>
    <dgm:cxn modelId="{84D34679-3A62-4F25-97F7-F0E4F30E0EEC}" type="presOf" srcId="{9CDCBD6F-612A-43EA-9AC1-3E01B736F884}" destId="{F14151EE-5B6A-467C-8780-1FB3D2797225}" srcOrd="1" destOrd="0" presId="urn:microsoft.com/office/officeart/2005/8/layout/vProcess5"/>
    <dgm:cxn modelId="{80FC9481-A320-4130-82DF-0D157AA6EF2C}" type="presOf" srcId="{5EA27D1B-94A3-4DB8-BABB-A571270F52DE}" destId="{650A39B9-B3FE-46F3-8134-CD8C0D253080}" srcOrd="0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974F05A2-1A85-4D38-8154-8B395ACB5AF5}" type="presOf" srcId="{BD49E688-C336-448A-8111-77546F67B667}" destId="{EF03350F-4A3B-4FA3-A2E1-B401055EBD0A}" srcOrd="0" destOrd="0" presId="urn:microsoft.com/office/officeart/2005/8/layout/vProcess5"/>
    <dgm:cxn modelId="{DEA167A2-7CE8-4F46-909D-5FAEE4355CD1}" srcId="{72DC4747-CDA4-40AE-8E75-04252AAB3797}" destId="{5EA27D1B-94A3-4DB8-BABB-A571270F52DE}" srcOrd="3" destOrd="0" parTransId="{202F2481-AE01-411F-9E86-F15DE191B244}" sibTransId="{1F64DEE3-0C8A-4966-874F-91CAA6C8BCD2}"/>
    <dgm:cxn modelId="{DA962DA3-896A-4E38-8432-6983302A01D6}" srcId="{72DC4747-CDA4-40AE-8E75-04252AAB3797}" destId="{2CDCC1E5-190B-4830-9A3E-A44949EFA5E2}" srcOrd="6" destOrd="0" parTransId="{A8E50C71-6F12-416B-A7E1-DC851362FE7A}" sibTransId="{0B34FEBB-3BE3-4141-A426-AA92F0734FD8}"/>
    <dgm:cxn modelId="{D46A77A3-369F-4B6F-905A-8B856D00C6D3}" srcId="{72DC4747-CDA4-40AE-8E75-04252AAB3797}" destId="{9CDCBD6F-612A-43EA-9AC1-3E01B736F884}" srcOrd="4" destOrd="0" parTransId="{7C31FEFE-DBFB-484B-A30E-4657C0FAAB58}" sibTransId="{9B76D521-5A02-4151-BC05-CDA395242DD2}"/>
    <dgm:cxn modelId="{4FB931A8-0B25-4029-A68C-39C831BB04EF}" type="presOf" srcId="{BD49E688-C336-448A-8111-77546F67B667}" destId="{1DDCB58E-9A24-428D-8F94-028294D91484}" srcOrd="1" destOrd="0" presId="urn:microsoft.com/office/officeart/2005/8/layout/vProcess5"/>
    <dgm:cxn modelId="{F1D324AF-1BF7-46E0-AE59-76ABB78860DA}" type="presOf" srcId="{9CDCBD6F-612A-43EA-9AC1-3E01B736F884}" destId="{B9E0B809-DE6B-43A3-9105-59A588EE3657}" srcOrd="0" destOrd="0" presId="urn:microsoft.com/office/officeart/2005/8/layout/vProcess5"/>
    <dgm:cxn modelId="{87C37DBD-507E-4531-AE64-A53823A69E60}" type="presOf" srcId="{AB63C9E6-6DE5-4F85-A709-665B2B0501B7}" destId="{282DB839-22BA-4EB7-BCE8-3665A168ECE2}" srcOrd="1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A322E5E9-3355-406B-B2C8-94660BB34D3D}" type="presOf" srcId="{BD9F4E19-6B96-4704-A7F3-545354C90654}" destId="{44708A2E-B35B-430F-BBBC-FC2CDE29E24E}" srcOrd="0" destOrd="0" presId="urn:microsoft.com/office/officeart/2005/8/layout/vProcess5"/>
    <dgm:cxn modelId="{A35285FA-AF48-4DD0-A6D5-9778311BEBBD}" type="presOf" srcId="{6243F491-EB15-45FE-A0D8-BC3C81A01609}" destId="{15FAD471-DF9E-4FAF-8786-0C2751D60C0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001BF437-2871-46DD-B1CC-D3D856E190B4}" type="presParOf" srcId="{DE3618EC-448C-4430-B3D6-9FB0DC505EAB}" destId="{37302768-8BFB-44FD-AE74-229E744010AF}" srcOrd="1" destOrd="0" presId="urn:microsoft.com/office/officeart/2005/8/layout/vProcess5"/>
    <dgm:cxn modelId="{6450386B-0E04-4F85-BBD0-540E9CE52848}" type="presParOf" srcId="{DE3618EC-448C-4430-B3D6-9FB0DC505EAB}" destId="{EF03350F-4A3B-4FA3-A2E1-B401055EBD0A}" srcOrd="2" destOrd="0" presId="urn:microsoft.com/office/officeart/2005/8/layout/vProcess5"/>
    <dgm:cxn modelId="{93FAFE84-64E1-4454-A227-B46484F0BD77}" type="presParOf" srcId="{DE3618EC-448C-4430-B3D6-9FB0DC505EAB}" destId="{A04A6440-6876-4AA4-BB23-EF3D6902E3A5}" srcOrd="3" destOrd="0" presId="urn:microsoft.com/office/officeart/2005/8/layout/vProcess5"/>
    <dgm:cxn modelId="{D59C63BF-1FDE-4E82-8E55-533D8E6F23E5}" type="presParOf" srcId="{DE3618EC-448C-4430-B3D6-9FB0DC505EAB}" destId="{650A39B9-B3FE-46F3-8134-CD8C0D253080}" srcOrd="4" destOrd="0" presId="urn:microsoft.com/office/officeart/2005/8/layout/vProcess5"/>
    <dgm:cxn modelId="{25F3A4B0-FE6D-42CA-BA79-E8D0EECCD910}" type="presParOf" srcId="{DE3618EC-448C-4430-B3D6-9FB0DC505EAB}" destId="{B9E0B809-DE6B-43A3-9105-59A588EE3657}" srcOrd="5" destOrd="0" presId="urn:microsoft.com/office/officeart/2005/8/layout/vProcess5"/>
    <dgm:cxn modelId="{4A99E8E8-B61B-4DDD-A2B3-824A8116AB2B}" type="presParOf" srcId="{DE3618EC-448C-4430-B3D6-9FB0DC505EAB}" destId="{15FAD471-DF9E-4FAF-8786-0C2751D60C00}" srcOrd="6" destOrd="0" presId="urn:microsoft.com/office/officeart/2005/8/layout/vProcess5"/>
    <dgm:cxn modelId="{F07E21D1-EC27-47E2-982E-99985E70E2B5}" type="presParOf" srcId="{DE3618EC-448C-4430-B3D6-9FB0DC505EAB}" destId="{7057A5B7-D073-4A04-9461-41CCDC3DB591}" srcOrd="7" destOrd="0" presId="urn:microsoft.com/office/officeart/2005/8/layout/vProcess5"/>
    <dgm:cxn modelId="{0E4144D2-53BF-4546-A5DA-11218A82BDBF}" type="presParOf" srcId="{DE3618EC-448C-4430-B3D6-9FB0DC505EAB}" destId="{44708A2E-B35B-430F-BBBC-FC2CDE29E24E}" srcOrd="8" destOrd="0" presId="urn:microsoft.com/office/officeart/2005/8/layout/vProcess5"/>
    <dgm:cxn modelId="{8F525487-2092-4EF4-A332-E4B739DD5397}" type="presParOf" srcId="{DE3618EC-448C-4430-B3D6-9FB0DC505EAB}" destId="{09D10E85-5476-48C8-8B28-CC5BEC3C7040}" srcOrd="9" destOrd="0" presId="urn:microsoft.com/office/officeart/2005/8/layout/vProcess5"/>
    <dgm:cxn modelId="{E33664BE-9FC8-4F86-9437-B9C2CFF5D4AB}" type="presParOf" srcId="{DE3618EC-448C-4430-B3D6-9FB0DC505EAB}" destId="{1DE7EAE0-B277-4159-8501-6DA614641ADA}" srcOrd="10" destOrd="0" presId="urn:microsoft.com/office/officeart/2005/8/layout/vProcess5"/>
    <dgm:cxn modelId="{728CA749-3F97-4FEC-A49E-B07A89EBF8C6}" type="presParOf" srcId="{DE3618EC-448C-4430-B3D6-9FB0DC505EAB}" destId="{1DDCB58E-9A24-428D-8F94-028294D91484}" srcOrd="11" destOrd="0" presId="urn:microsoft.com/office/officeart/2005/8/layout/vProcess5"/>
    <dgm:cxn modelId="{185294E1-2B10-4E15-99D6-48F3D0EAE5C3}" type="presParOf" srcId="{DE3618EC-448C-4430-B3D6-9FB0DC505EAB}" destId="{282DB839-22BA-4EB7-BCE8-3665A168ECE2}" srcOrd="12" destOrd="0" presId="urn:microsoft.com/office/officeart/2005/8/layout/vProcess5"/>
    <dgm:cxn modelId="{01C497CB-082F-4690-8A0D-46B250C02D62}" type="presParOf" srcId="{DE3618EC-448C-4430-B3D6-9FB0DC505EAB}" destId="{39FCAAFB-0CA1-4F8F-B43C-C4C7321C045B}" srcOrd="13" destOrd="0" presId="urn:microsoft.com/office/officeart/2005/8/layout/vProcess5"/>
    <dgm:cxn modelId="{7222268C-BFD7-470A-870B-7910091C2452}" type="presParOf" srcId="{DE3618EC-448C-4430-B3D6-9FB0DC505EAB}" destId="{F14151EE-5B6A-467C-8780-1FB3D279722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3DCE71-8066-4B88-AF1B-66D10E4BB447}">
      <dgm:prSet phldrT="[Tekst]"/>
      <dgm:spPr>
        <a:xfrm>
          <a:off x="1204421" y="0"/>
          <a:ext cx="1191136" cy="833756"/>
        </a:xfr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gm:t>
    </dgm:pt>
    <dgm:pt modelId="{C027C61A-E1F8-43AE-B7BB-35EA6B0E72BF}" type="parTrans" cxnId="{5F0F02E1-256E-4A00-9B12-23FC3B71F98B}">
      <dgm:prSet/>
      <dgm:spPr/>
      <dgm:t>
        <a:bodyPr/>
        <a:lstStyle/>
        <a:p>
          <a:endParaRPr lang="pl-PL"/>
        </a:p>
      </dgm:t>
    </dgm:pt>
    <dgm:pt modelId="{A4B1BF6B-1A31-40B1-917C-5BCCB5C2370D}" type="sibTrans" cxnId="{5F0F02E1-256E-4A00-9B12-23FC3B71F9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pl-PL"/>
        </a:p>
      </dgm:t>
    </dgm:pt>
    <dgm:pt modelId="{D792215A-213A-4D41-ACB7-F9A5035DA82E}">
      <dgm:prSet phldrT="[Tekst]"/>
      <dgm:spPr>
        <a:xfrm>
          <a:off x="2287255" y="957917"/>
          <a:ext cx="1191136" cy="833756"/>
        </a:xfr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600"/>
            </a:spcAft>
            <a:buNone/>
          </a:pPr>
          <a:r>
            <a:rPr lang="pl-PL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gm:t>
    </dgm:pt>
    <dgm:pt modelId="{E38CC9A3-7F35-4D89-B7BE-C3BD51EB77D1}" type="parTrans" cxnId="{3DD98E55-6471-431E-AB7A-3C2B1FEE5DFE}">
      <dgm:prSet/>
      <dgm:spPr/>
      <dgm:t>
        <a:bodyPr/>
        <a:lstStyle/>
        <a:p>
          <a:endParaRPr lang="pl-PL"/>
        </a:p>
      </dgm:t>
    </dgm:pt>
    <dgm:pt modelId="{42C81E01-DE63-4047-867B-9EE5C983959E}" type="sibTrans" cxnId="{3DD98E55-6471-431E-AB7A-3C2B1FEE5D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l-PL"/>
        </a:p>
      </dgm:t>
    </dgm:pt>
    <dgm:pt modelId="{D0D2D995-CFF7-46BC-9CA9-C490783CBA48}">
      <dgm:prSet phldrT="[Tekst]"/>
      <dgm:spPr>
        <a:xfrm>
          <a:off x="3427239" y="1904022"/>
          <a:ext cx="1191136" cy="833756"/>
        </a:xfr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gm:t>
    </dgm:pt>
    <dgm:pt modelId="{28C019FB-DC95-4754-A2C1-6FE9CF4BD15F}" type="parTrans" cxnId="{98D9CF90-DB3C-48EB-8A4F-101F19E979B0}">
      <dgm:prSet/>
      <dgm:spPr/>
      <dgm:t>
        <a:bodyPr/>
        <a:lstStyle/>
        <a:p>
          <a:endParaRPr lang="pl-PL"/>
        </a:p>
      </dgm:t>
    </dgm:pt>
    <dgm:pt modelId="{54CCF805-3913-4315-981E-748F8E28B333}" type="sibTrans" cxnId="{98D9CF90-DB3C-48EB-8A4F-101F19E979B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l-PL"/>
        </a:p>
      </dgm:t>
    </dgm:pt>
    <dgm:pt modelId="{5E0051CE-2978-4678-9936-432D829CD75E}">
      <dgm:prSet/>
      <dgm:spPr>
        <a:xfrm>
          <a:off x="4586258" y="2852418"/>
          <a:ext cx="1191136" cy="833756"/>
        </a:xfr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gm:t>
    </dgm:pt>
    <dgm:pt modelId="{EC94219A-AE26-43F1-9813-D52032BD77BE}" type="parTrans" cxnId="{75648E33-6B7A-4EA6-974B-4296E1399458}">
      <dgm:prSet/>
      <dgm:spPr/>
      <dgm:t>
        <a:bodyPr/>
        <a:lstStyle/>
        <a:p>
          <a:endParaRPr lang="pl-PL"/>
        </a:p>
      </dgm:t>
    </dgm:pt>
    <dgm:pt modelId="{12F77030-4A2F-4EAA-A4D6-1EF37FBE6663}" type="sibTrans" cxnId="{75648E33-6B7A-4EA6-974B-4296E1399458}">
      <dgm:prSet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</dgm:pt>
    <dgm:pt modelId="{BB511CF5-93F0-4C36-9968-AB40103685A2}" type="pres">
      <dgm:prSet presAssocID="{063DCE71-8066-4B88-AF1B-66D10E4BB447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66D3AC7C-0141-4073-9470-961A0A1BC7E4}" type="pres">
      <dgm:prSet presAssocID="{A4B1BF6B-1A31-40B1-917C-5BCCB5C2370D}" presName="sibTrans" presStyleLbl="sibTrans2D1" presStyleIdx="0" presStyleCnt="3"/>
      <dgm:spPr/>
    </dgm:pt>
    <dgm:pt modelId="{8CD4D97A-77B3-4816-90B5-B37216EF2184}" type="pres">
      <dgm:prSet presAssocID="{A4B1BF6B-1A31-40B1-917C-5BCCB5C2370D}" presName="connectorText" presStyleLbl="sibTrans2D1" presStyleIdx="0" presStyleCnt="3"/>
      <dgm:spPr/>
    </dgm:pt>
    <dgm:pt modelId="{25ECD10F-C0D7-42C3-BE69-FE0389ED56AB}" type="pres">
      <dgm:prSet presAssocID="{D792215A-213A-4D41-ACB7-F9A5035DA82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D1854C89-D53F-4559-9C7D-B642333A6F6E}" type="pres">
      <dgm:prSet presAssocID="{42C81E01-DE63-4047-867B-9EE5C983959E}" presName="sibTrans" presStyleLbl="sibTrans2D1" presStyleIdx="1" presStyleCnt="3"/>
      <dgm:spPr/>
    </dgm:pt>
    <dgm:pt modelId="{8825CC8D-A593-4BBB-BD7E-E2B3D97C3D5E}" type="pres">
      <dgm:prSet presAssocID="{42C81E01-DE63-4047-867B-9EE5C983959E}" presName="connectorText" presStyleLbl="sibTrans2D1" presStyleIdx="1" presStyleCnt="3"/>
      <dgm:spPr/>
    </dgm:pt>
    <dgm:pt modelId="{319D5196-1950-4483-8931-7DCDB25DFF21}" type="pres">
      <dgm:prSet presAssocID="{D0D2D995-CFF7-46BC-9CA9-C490783CBA48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D6C8DDAB-092E-40E0-AB9C-60703A870AB4}" type="pres">
      <dgm:prSet presAssocID="{54CCF805-3913-4315-981E-748F8E28B333}" presName="sibTrans" presStyleLbl="sibTrans2D1" presStyleIdx="2" presStyleCnt="3"/>
      <dgm:spPr/>
    </dgm:pt>
    <dgm:pt modelId="{6E26FB3F-ED95-47C5-8874-D6972E2680B9}" type="pres">
      <dgm:prSet presAssocID="{54CCF805-3913-4315-981E-748F8E28B333}" presName="connectorText" presStyleLbl="sibTrans2D1" presStyleIdx="2" presStyleCnt="3"/>
      <dgm:spPr/>
    </dgm:pt>
    <dgm:pt modelId="{66C33FC3-D8CD-4992-AA51-EBDC1F630A11}" type="pres">
      <dgm:prSet presAssocID="{5E0051CE-2978-4678-9936-432D829CD75E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  <dgm:cxn modelId="{2D03ED2C-1F81-4BFA-B9F7-AD6CFA586F24}" type="presOf" srcId="{5E0051CE-2978-4678-9936-432D829CD75E}" destId="{66C33FC3-D8CD-4992-AA51-EBDC1F630A11}" srcOrd="0" destOrd="0" presId="urn:microsoft.com/office/officeart/2005/8/layout/process1"/>
    <dgm:cxn modelId="{75648E33-6B7A-4EA6-974B-4296E1399458}" srcId="{8A90A679-342C-4E76-916A-EAAA754EC0C3}" destId="{5E0051CE-2978-4678-9936-432D829CD75E}" srcOrd="3" destOrd="0" parTransId="{EC94219A-AE26-43F1-9813-D52032BD77BE}" sibTransId="{12F77030-4A2F-4EAA-A4D6-1EF37FBE6663}"/>
    <dgm:cxn modelId="{5B814237-BC97-4872-BBD5-E77F90DD3A9D}" type="presOf" srcId="{A4B1BF6B-1A31-40B1-917C-5BCCB5C2370D}" destId="{8CD4D97A-77B3-4816-90B5-B37216EF2184}" srcOrd="1" destOrd="0" presId="urn:microsoft.com/office/officeart/2005/8/layout/process1"/>
    <dgm:cxn modelId="{92378340-E87B-4F76-B86F-287BD0B6B26B}" type="presOf" srcId="{D0D2D995-CFF7-46BC-9CA9-C490783CBA48}" destId="{319D5196-1950-4483-8931-7DCDB25DFF21}" srcOrd="0" destOrd="0" presId="urn:microsoft.com/office/officeart/2005/8/layout/process1"/>
    <dgm:cxn modelId="{E6571064-BB42-4D27-8CB5-418EAE97133C}" type="presOf" srcId="{54CCF805-3913-4315-981E-748F8E28B333}" destId="{6E26FB3F-ED95-47C5-8874-D6972E2680B9}" srcOrd="1" destOrd="0" presId="urn:microsoft.com/office/officeart/2005/8/layout/process1"/>
    <dgm:cxn modelId="{9BA04648-334B-447B-B6AD-E6EC6864BAEE}" type="presOf" srcId="{A4B1BF6B-1A31-40B1-917C-5BCCB5C2370D}" destId="{66D3AC7C-0141-4073-9470-961A0A1BC7E4}" srcOrd="0" destOrd="0" presId="urn:microsoft.com/office/officeart/2005/8/layout/process1"/>
    <dgm:cxn modelId="{F79F156C-7C2A-4E9E-8E8C-1CF7502A6DF2}" type="presOf" srcId="{D792215A-213A-4D41-ACB7-F9A5035DA82E}" destId="{25ECD10F-C0D7-42C3-BE69-FE0389ED56AB}" srcOrd="0" destOrd="0" presId="urn:microsoft.com/office/officeart/2005/8/layout/process1"/>
    <dgm:cxn modelId="{3DD98E55-6471-431E-AB7A-3C2B1FEE5DFE}" srcId="{8A90A679-342C-4E76-916A-EAAA754EC0C3}" destId="{D792215A-213A-4D41-ACB7-F9A5035DA82E}" srcOrd="1" destOrd="0" parTransId="{E38CC9A3-7F35-4D89-B7BE-C3BD51EB77D1}" sibTransId="{42C81E01-DE63-4047-867B-9EE5C983959E}"/>
    <dgm:cxn modelId="{98D9CF90-DB3C-48EB-8A4F-101F19E979B0}" srcId="{8A90A679-342C-4E76-916A-EAAA754EC0C3}" destId="{D0D2D995-CFF7-46BC-9CA9-C490783CBA48}" srcOrd="2" destOrd="0" parTransId="{28C019FB-DC95-4754-A2C1-6FE9CF4BD15F}" sibTransId="{54CCF805-3913-4315-981E-748F8E28B333}"/>
    <dgm:cxn modelId="{C57B85B8-9E63-4006-8AE4-1A01F5216E94}" type="presOf" srcId="{063DCE71-8066-4B88-AF1B-66D10E4BB447}" destId="{BB511CF5-93F0-4C36-9968-AB40103685A2}" srcOrd="0" destOrd="0" presId="urn:microsoft.com/office/officeart/2005/8/layout/process1"/>
    <dgm:cxn modelId="{9D6E9FB9-96E9-4011-9A52-30F0C427338F}" type="presOf" srcId="{42C81E01-DE63-4047-867B-9EE5C983959E}" destId="{8825CC8D-A593-4BBB-BD7E-E2B3D97C3D5E}" srcOrd="1" destOrd="0" presId="urn:microsoft.com/office/officeart/2005/8/layout/process1"/>
    <dgm:cxn modelId="{4E1FBEB9-48F9-44C0-ABA1-40ABF1336FE1}" type="presOf" srcId="{42C81E01-DE63-4047-867B-9EE5C983959E}" destId="{D1854C89-D53F-4559-9C7D-B642333A6F6E}" srcOrd="0" destOrd="0" presId="urn:microsoft.com/office/officeart/2005/8/layout/process1"/>
    <dgm:cxn modelId="{5F0F02E1-256E-4A00-9B12-23FC3B71F98B}" srcId="{8A90A679-342C-4E76-916A-EAAA754EC0C3}" destId="{063DCE71-8066-4B88-AF1B-66D10E4BB447}" srcOrd="0" destOrd="0" parTransId="{C027C61A-E1F8-43AE-B7BB-35EA6B0E72BF}" sibTransId="{A4B1BF6B-1A31-40B1-917C-5BCCB5C2370D}"/>
    <dgm:cxn modelId="{4B8511FD-0D20-4107-A0F3-DA0C74A8687D}" type="presOf" srcId="{54CCF805-3913-4315-981E-748F8E28B333}" destId="{D6C8DDAB-092E-40E0-AB9C-60703A870AB4}" srcOrd="0" destOrd="0" presId="urn:microsoft.com/office/officeart/2005/8/layout/process1"/>
    <dgm:cxn modelId="{E981EB27-4784-49D2-ACFF-45F2D834AA48}" type="presParOf" srcId="{96984725-7105-4D40-9C1D-1AA003C9A7EB}" destId="{BB511CF5-93F0-4C36-9968-AB40103685A2}" srcOrd="0" destOrd="0" presId="urn:microsoft.com/office/officeart/2005/8/layout/process1"/>
    <dgm:cxn modelId="{EFEA266A-6129-4AAC-8058-EBCE16F737BE}" type="presParOf" srcId="{96984725-7105-4D40-9C1D-1AA003C9A7EB}" destId="{66D3AC7C-0141-4073-9470-961A0A1BC7E4}" srcOrd="1" destOrd="0" presId="urn:microsoft.com/office/officeart/2005/8/layout/process1"/>
    <dgm:cxn modelId="{7731B7B6-DCC3-43BD-9D60-167A1920A463}" type="presParOf" srcId="{66D3AC7C-0141-4073-9470-961A0A1BC7E4}" destId="{8CD4D97A-77B3-4816-90B5-B37216EF2184}" srcOrd="0" destOrd="0" presId="urn:microsoft.com/office/officeart/2005/8/layout/process1"/>
    <dgm:cxn modelId="{970DF2F2-C805-499C-8D62-1A0E8152BA15}" type="presParOf" srcId="{96984725-7105-4D40-9C1D-1AA003C9A7EB}" destId="{25ECD10F-C0D7-42C3-BE69-FE0389ED56AB}" srcOrd="2" destOrd="0" presId="urn:microsoft.com/office/officeart/2005/8/layout/process1"/>
    <dgm:cxn modelId="{185E107F-FF44-4B84-A7D1-A991A3F6DF69}" type="presParOf" srcId="{96984725-7105-4D40-9C1D-1AA003C9A7EB}" destId="{D1854C89-D53F-4559-9C7D-B642333A6F6E}" srcOrd="3" destOrd="0" presId="urn:microsoft.com/office/officeart/2005/8/layout/process1"/>
    <dgm:cxn modelId="{D1074121-4F45-4EBD-85BA-40771A7F9CE1}" type="presParOf" srcId="{D1854C89-D53F-4559-9C7D-B642333A6F6E}" destId="{8825CC8D-A593-4BBB-BD7E-E2B3D97C3D5E}" srcOrd="0" destOrd="0" presId="urn:microsoft.com/office/officeart/2005/8/layout/process1"/>
    <dgm:cxn modelId="{FDF7780C-F6BA-4D35-A824-A788B2175065}" type="presParOf" srcId="{96984725-7105-4D40-9C1D-1AA003C9A7EB}" destId="{319D5196-1950-4483-8931-7DCDB25DFF21}" srcOrd="4" destOrd="0" presId="urn:microsoft.com/office/officeart/2005/8/layout/process1"/>
    <dgm:cxn modelId="{2D0D9D5B-54CE-4BBC-857F-4C2EF306D110}" type="presParOf" srcId="{96984725-7105-4D40-9C1D-1AA003C9A7EB}" destId="{D6C8DDAB-092E-40E0-AB9C-60703A870AB4}" srcOrd="5" destOrd="0" presId="urn:microsoft.com/office/officeart/2005/8/layout/process1"/>
    <dgm:cxn modelId="{02E1C98C-78AA-4C77-81F3-8664ED6734A4}" type="presParOf" srcId="{D6C8DDAB-092E-40E0-AB9C-60703A870AB4}" destId="{6E26FB3F-ED95-47C5-8874-D6972E2680B9}" srcOrd="0" destOrd="0" presId="urn:microsoft.com/office/officeart/2005/8/layout/process1"/>
    <dgm:cxn modelId="{BC66F5AF-A51F-43D1-A759-C3F26EFA7BA4}" type="presParOf" srcId="{96984725-7105-4D40-9C1D-1AA003C9A7EB}" destId="{66C33FC3-D8CD-4992-AA51-EBDC1F630A1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 u="none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 u="none"/>
        </a:p>
      </dgm:t>
    </dgm:pt>
    <dgm:pt modelId="{E8E8BD13-F2C1-47B1-B2FC-D30AB821789B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A7763-F113-447B-88D3-45C8D7F17471}" type="parTrans" cxnId="{6D590E32-2A77-4AE8-AA3F-2D881AADFBA3}">
      <dgm:prSet/>
      <dgm:spPr/>
      <dgm:t>
        <a:bodyPr/>
        <a:lstStyle/>
        <a:p>
          <a:endParaRPr lang="pl-PL" u="none"/>
        </a:p>
      </dgm:t>
    </dgm:pt>
    <dgm:pt modelId="{F507C5E3-5002-4F9B-A019-D93E12B09B76}" type="sibTrans" cxnId="{6D590E32-2A77-4AE8-AA3F-2D881AADFBA3}">
      <dgm:prSet/>
      <dgm:spPr/>
      <dgm:t>
        <a:bodyPr/>
        <a:lstStyle/>
        <a:p>
          <a:endParaRPr lang="pl-PL" u="none"/>
        </a:p>
      </dgm:t>
    </dgm:pt>
    <dgm:pt modelId="{F2855A4B-2027-42CA-B947-77325AB166C3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dirty="0">
              <a:solidFill>
                <a:schemeClr val="bg1"/>
              </a:solidFill>
              <a:effectLst/>
            </a:rPr>
          </a:br>
          <a:r>
            <a:rPr lang="pl-PL" sz="2000" b="1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271430-3736-4DA5-931B-E791349DBDA9}" type="parTrans" cxnId="{7E5BEFDD-EA28-426B-B6EA-CF8E97CDED1D}">
      <dgm:prSet/>
      <dgm:spPr/>
      <dgm:t>
        <a:bodyPr/>
        <a:lstStyle/>
        <a:p>
          <a:endParaRPr lang="pl-PL" u="none"/>
        </a:p>
      </dgm:t>
    </dgm:pt>
    <dgm:pt modelId="{D6EB625D-E429-4168-AC9F-916716E1AA69}" type="sibTrans" cxnId="{7E5BEFDD-EA28-426B-B6EA-CF8E97CDED1D}">
      <dgm:prSet/>
      <dgm:spPr/>
      <dgm:t>
        <a:bodyPr/>
        <a:lstStyle/>
        <a:p>
          <a:endParaRPr lang="pl-PL" u="none"/>
        </a:p>
      </dgm:t>
    </dgm:pt>
    <dgm:pt modelId="{F7B5E660-9303-4132-AB77-EDE722C0F0AD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66D07-A23A-4360-91E2-6C6A725931EB}" type="parTrans" cxnId="{33CFB4A2-329A-4760-BA0D-6D772C1BD76F}">
      <dgm:prSet/>
      <dgm:spPr/>
      <dgm:t>
        <a:bodyPr/>
        <a:lstStyle/>
        <a:p>
          <a:endParaRPr lang="pl-PL" u="none"/>
        </a:p>
      </dgm:t>
    </dgm:pt>
    <dgm:pt modelId="{32A7A587-7CDB-4B8C-BAF4-CB401673F584}" type="sibTrans" cxnId="{33CFB4A2-329A-4760-BA0D-6D772C1BD76F}">
      <dgm:prSet/>
      <dgm:spPr/>
      <dgm:t>
        <a:bodyPr/>
        <a:lstStyle/>
        <a:p>
          <a:endParaRPr lang="pl-PL" u="none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LinFactNeighborX="-48811" custLinFactNeighborY="630"/>
      <dgm:spPr/>
    </dgm:pt>
    <dgm:pt modelId="{8BD903C2-C6A8-4B06-8FDB-87A021E9861C}" type="pres">
      <dgm:prSet presAssocID="{944CAA97-C4F7-448D-B688-990FF7D10482}" presName="txShp" presStyleLbl="node1" presStyleIdx="0" presStyleCnt="4" custScaleX="116061">
        <dgm:presLayoutVars>
          <dgm:bulletEnabled val="1"/>
        </dgm:presLayoutVars>
      </dgm:prSet>
      <dgm:spPr/>
    </dgm:pt>
    <dgm:pt modelId="{D015734A-B9E7-4E36-99F1-CB7CF22F1F09}" type="pres">
      <dgm:prSet presAssocID="{4D6F5075-434B-4DF1-B196-06DC103C8DB3}" presName="spacing" presStyleCnt="0"/>
      <dgm:spPr/>
    </dgm:pt>
    <dgm:pt modelId="{9C50827E-5378-4E71-A58E-D2080007B7A1}" type="pres">
      <dgm:prSet presAssocID="{E8E8BD13-F2C1-47B1-B2FC-D30AB821789B}" presName="composite" presStyleCnt="0"/>
      <dgm:spPr/>
    </dgm:pt>
    <dgm:pt modelId="{3918CD87-E3E1-4A6C-81EF-FBA9F3DE9E50}" type="pres">
      <dgm:prSet presAssocID="{E8E8BD13-F2C1-47B1-B2FC-D30AB821789B}" presName="imgShp" presStyleLbl="fgImgPlace1" presStyleIdx="1" presStyleCnt="4" custScaleX="54765" custScaleY="35705" custLinFactNeighborX="-48811" custLinFactNeighborY="-1055"/>
      <dgm:spPr/>
    </dgm:pt>
    <dgm:pt modelId="{556C64FF-D30B-4CBC-B056-51163B678287}" type="pres">
      <dgm:prSet presAssocID="{E8E8BD13-F2C1-47B1-B2FC-D30AB821789B}" presName="txShp" presStyleLbl="node1" presStyleIdx="1" presStyleCnt="4" custScaleX="116061" custLinFactNeighborX="-566" custLinFactNeighborY="-14499">
        <dgm:presLayoutVars>
          <dgm:bulletEnabled val="1"/>
        </dgm:presLayoutVars>
      </dgm:prSet>
      <dgm:spPr/>
    </dgm:pt>
    <dgm:pt modelId="{393A0187-8347-46B5-A90B-C21F1B2B3A22}" type="pres">
      <dgm:prSet presAssocID="{F507C5E3-5002-4F9B-A019-D93E12B09B76}" presName="spacing" presStyleCnt="0"/>
      <dgm:spPr/>
    </dgm:pt>
    <dgm:pt modelId="{A923AA36-A607-4C7B-AF1B-B1FDDACA915C}" type="pres">
      <dgm:prSet presAssocID="{F2855A4B-2027-42CA-B947-77325AB166C3}" presName="composite" presStyleCnt="0"/>
      <dgm:spPr/>
    </dgm:pt>
    <dgm:pt modelId="{E31AF9A7-153D-41E2-9F24-90F6F5328878}" type="pres">
      <dgm:prSet presAssocID="{F2855A4B-2027-42CA-B947-77325AB166C3}" presName="imgShp" presStyleLbl="fgImgPlace1" presStyleIdx="2" presStyleCnt="4" custFlipVert="1" custScaleY="5547" custLinFactNeighborX="-48811" custLinFactNeighborY="-2740"/>
      <dgm:spPr/>
    </dgm:pt>
    <dgm:pt modelId="{CBA84F7D-1207-44EA-B48B-F85A0C38FBFA}" type="pres">
      <dgm:prSet presAssocID="{F2855A4B-2027-42CA-B947-77325AB166C3}" presName="txShp" presStyleLbl="node1" presStyleIdx="2" presStyleCnt="4" custScaleX="116061" custLinFactNeighborX="-566" custLinFactNeighborY="-33730">
        <dgm:presLayoutVars>
          <dgm:bulletEnabled val="1"/>
        </dgm:presLayoutVars>
      </dgm:prSet>
      <dgm:spPr/>
    </dgm:pt>
    <dgm:pt modelId="{02D6B040-3A87-4EFD-9322-8FAF2D2A1E58}" type="pres">
      <dgm:prSet presAssocID="{D6EB625D-E429-4168-AC9F-916716E1AA69}" presName="spacing" presStyleCnt="0"/>
      <dgm:spPr/>
    </dgm:pt>
    <dgm:pt modelId="{8385C01D-880A-4EDB-B6E7-89C8DE776C90}" type="pres">
      <dgm:prSet presAssocID="{F7B5E660-9303-4132-AB77-EDE722C0F0AD}" presName="composite" presStyleCnt="0"/>
      <dgm:spPr/>
    </dgm:pt>
    <dgm:pt modelId="{B41CBF6A-A90B-489D-BFC9-54BB75DC3D21}" type="pres">
      <dgm:prSet presAssocID="{F7B5E660-9303-4132-AB77-EDE722C0F0AD}" presName="imgShp" presStyleLbl="fgImgPlace1" presStyleIdx="3" presStyleCnt="4" custFlipVert="1" custScaleX="54765" custScaleY="39677" custLinFactNeighborX="-47105" custLinFactNeighborY="-35699"/>
      <dgm:spPr/>
    </dgm:pt>
    <dgm:pt modelId="{2EA35F37-1311-4F7D-8FD0-2AA41D2E0480}" type="pres">
      <dgm:prSet presAssocID="{F7B5E660-9303-4132-AB77-EDE722C0F0AD}" presName="txShp" presStyleLbl="node1" presStyleIdx="3" presStyleCnt="4" custScaleX="116061" custLinFactNeighborX="-566" custLinFactNeighborY="-50085">
        <dgm:presLayoutVars>
          <dgm:bulletEnabled val="1"/>
        </dgm:presLayoutVars>
      </dgm:prSet>
      <dgm:spPr/>
    </dgm:pt>
  </dgm:ptLst>
  <dgm:cxnLst>
    <dgm:cxn modelId="{57559D2F-0544-4DB4-9FC3-10EF9DEEECE4}" type="presOf" srcId="{F2855A4B-2027-42CA-B947-77325AB166C3}" destId="{CBA84F7D-1207-44EA-B48B-F85A0C38FBFA}" srcOrd="0" destOrd="0" presId="urn:microsoft.com/office/officeart/2005/8/layout/vList3"/>
    <dgm:cxn modelId="{6D590E32-2A77-4AE8-AA3F-2D881AADFBA3}" srcId="{B02F5977-CD50-43F6-AD47-E8BAF26DFBDA}" destId="{E8E8BD13-F2C1-47B1-B2FC-D30AB821789B}" srcOrd="1" destOrd="0" parTransId="{91FA7763-F113-447B-88D3-45C8D7F17471}" sibTransId="{F507C5E3-5002-4F9B-A019-D93E12B09B76}"/>
    <dgm:cxn modelId="{40B41C32-6632-4623-BF20-713C493FF324}" type="presOf" srcId="{F7B5E660-9303-4132-AB77-EDE722C0F0AD}" destId="{2EA35F37-1311-4F7D-8FD0-2AA41D2E0480}" srcOrd="0" destOrd="0" presId="urn:microsoft.com/office/officeart/2005/8/layout/vList3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BEE9B360-AE37-4E96-8F10-C9D8FC905646}" type="presOf" srcId="{B02F5977-CD50-43F6-AD47-E8BAF26DFBDA}" destId="{F8F31ED8-6753-49CB-86FF-CC6D4E6EDDF8}" srcOrd="0" destOrd="0" presId="urn:microsoft.com/office/officeart/2005/8/layout/vList3"/>
    <dgm:cxn modelId="{33CFB4A2-329A-4760-BA0D-6D772C1BD76F}" srcId="{B02F5977-CD50-43F6-AD47-E8BAF26DFBDA}" destId="{F7B5E660-9303-4132-AB77-EDE722C0F0AD}" srcOrd="3" destOrd="0" parTransId="{55666D07-A23A-4360-91E2-6C6A725931EB}" sibTransId="{32A7A587-7CDB-4B8C-BAF4-CB401673F584}"/>
    <dgm:cxn modelId="{696CD4B3-15E7-4118-961D-8A9010606F60}" type="presOf" srcId="{E8E8BD13-F2C1-47B1-B2FC-D30AB821789B}" destId="{556C64FF-D30B-4CBC-B056-51163B678287}" srcOrd="0" destOrd="0" presId="urn:microsoft.com/office/officeart/2005/8/layout/vList3"/>
    <dgm:cxn modelId="{DEA5BECD-AF5C-47D8-89B1-9D58DB710C76}" type="presOf" srcId="{944CAA97-C4F7-448D-B688-990FF7D10482}" destId="{8BD903C2-C6A8-4B06-8FDB-87A021E9861C}" srcOrd="0" destOrd="0" presId="urn:microsoft.com/office/officeart/2005/8/layout/vList3"/>
    <dgm:cxn modelId="{7E5BEFDD-EA28-426B-B6EA-CF8E97CDED1D}" srcId="{B02F5977-CD50-43F6-AD47-E8BAF26DFBDA}" destId="{F2855A4B-2027-42CA-B947-77325AB166C3}" srcOrd="2" destOrd="0" parTransId="{CE271430-3736-4DA5-931B-E791349DBDA9}" sibTransId="{D6EB625D-E429-4168-AC9F-916716E1AA69}"/>
    <dgm:cxn modelId="{01D72EEC-0B5B-4F09-9A32-30140B6A2825}" type="presParOf" srcId="{F8F31ED8-6753-49CB-86FF-CC6D4E6EDDF8}" destId="{447768C6-0AB4-49DC-9BF2-353004A3B4B1}" srcOrd="0" destOrd="0" presId="urn:microsoft.com/office/officeart/2005/8/layout/vList3"/>
    <dgm:cxn modelId="{1ACF44FE-E0C8-4065-85FA-60925D3702C9}" type="presParOf" srcId="{447768C6-0AB4-49DC-9BF2-353004A3B4B1}" destId="{42315A59-B502-4CF0-A9F0-292343387E69}" srcOrd="0" destOrd="0" presId="urn:microsoft.com/office/officeart/2005/8/layout/vList3"/>
    <dgm:cxn modelId="{C8F0CA04-4AE7-4D5E-B479-C773EB0FD9DE}" type="presParOf" srcId="{447768C6-0AB4-49DC-9BF2-353004A3B4B1}" destId="{8BD903C2-C6A8-4B06-8FDB-87A021E9861C}" srcOrd="1" destOrd="0" presId="urn:microsoft.com/office/officeart/2005/8/layout/vList3"/>
    <dgm:cxn modelId="{B82B667A-0002-49C8-BE7B-C8C8823DCD7C}" type="presParOf" srcId="{F8F31ED8-6753-49CB-86FF-CC6D4E6EDDF8}" destId="{D015734A-B9E7-4E36-99F1-CB7CF22F1F09}" srcOrd="1" destOrd="0" presId="urn:microsoft.com/office/officeart/2005/8/layout/vList3"/>
    <dgm:cxn modelId="{386591E9-78AA-48FB-A735-D295AD180DA8}" type="presParOf" srcId="{F8F31ED8-6753-49CB-86FF-CC6D4E6EDDF8}" destId="{9C50827E-5378-4E71-A58E-D2080007B7A1}" srcOrd="2" destOrd="0" presId="urn:microsoft.com/office/officeart/2005/8/layout/vList3"/>
    <dgm:cxn modelId="{AF57341A-253A-4C45-A1F0-DE3034ABCC70}" type="presParOf" srcId="{9C50827E-5378-4E71-A58E-D2080007B7A1}" destId="{3918CD87-E3E1-4A6C-81EF-FBA9F3DE9E50}" srcOrd="0" destOrd="0" presId="urn:microsoft.com/office/officeart/2005/8/layout/vList3"/>
    <dgm:cxn modelId="{1F968928-2260-4ACC-8D24-B33C748348CD}" type="presParOf" srcId="{9C50827E-5378-4E71-A58E-D2080007B7A1}" destId="{556C64FF-D30B-4CBC-B056-51163B678287}" srcOrd="1" destOrd="0" presId="urn:microsoft.com/office/officeart/2005/8/layout/vList3"/>
    <dgm:cxn modelId="{BDE58D48-C623-4266-B6B8-9B9B4174053B}" type="presParOf" srcId="{F8F31ED8-6753-49CB-86FF-CC6D4E6EDDF8}" destId="{393A0187-8347-46B5-A90B-C21F1B2B3A22}" srcOrd="3" destOrd="0" presId="urn:microsoft.com/office/officeart/2005/8/layout/vList3"/>
    <dgm:cxn modelId="{288387B7-047F-4A5F-BE15-9CD33B939E71}" type="presParOf" srcId="{F8F31ED8-6753-49CB-86FF-CC6D4E6EDDF8}" destId="{A923AA36-A607-4C7B-AF1B-B1FDDACA915C}" srcOrd="4" destOrd="0" presId="urn:microsoft.com/office/officeart/2005/8/layout/vList3"/>
    <dgm:cxn modelId="{7802EB63-4D0E-48FA-BD9D-11F90385F395}" type="presParOf" srcId="{A923AA36-A607-4C7B-AF1B-B1FDDACA915C}" destId="{E31AF9A7-153D-41E2-9F24-90F6F5328878}" srcOrd="0" destOrd="0" presId="urn:microsoft.com/office/officeart/2005/8/layout/vList3"/>
    <dgm:cxn modelId="{256DBDBB-81B7-4F6B-B03E-7691F5D570E1}" type="presParOf" srcId="{A923AA36-A607-4C7B-AF1B-B1FDDACA915C}" destId="{CBA84F7D-1207-44EA-B48B-F85A0C38FBFA}" srcOrd="1" destOrd="0" presId="urn:microsoft.com/office/officeart/2005/8/layout/vList3"/>
    <dgm:cxn modelId="{57F785F3-4922-43E4-925E-87AF7BC8B46C}" type="presParOf" srcId="{F8F31ED8-6753-49CB-86FF-CC6D4E6EDDF8}" destId="{02D6B040-3A87-4EFD-9322-8FAF2D2A1E58}" srcOrd="5" destOrd="0" presId="urn:microsoft.com/office/officeart/2005/8/layout/vList3"/>
    <dgm:cxn modelId="{F84829A6-BE57-459B-A91E-607E91446289}" type="presParOf" srcId="{F8F31ED8-6753-49CB-86FF-CC6D4E6EDDF8}" destId="{8385C01D-880A-4EDB-B6E7-89C8DE776C90}" srcOrd="6" destOrd="0" presId="urn:microsoft.com/office/officeart/2005/8/layout/vList3"/>
    <dgm:cxn modelId="{96241894-9B22-4860-926A-53904BA8823C}" type="presParOf" srcId="{8385C01D-880A-4EDB-B6E7-89C8DE776C90}" destId="{B41CBF6A-A90B-489D-BFC9-54BB75DC3D21}" srcOrd="0" destOrd="0" presId="urn:microsoft.com/office/officeart/2005/8/layout/vList3"/>
    <dgm:cxn modelId="{EBF2BF7B-94A3-4308-90B8-7100CBC86326}" type="presParOf" srcId="{8385C01D-880A-4EDB-B6E7-89C8DE776C90}" destId="{2EA35F37-1311-4F7D-8FD0-2AA41D2E04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/>
        </a:p>
      </dgm:t>
    </dgm:pt>
    <dgm:pt modelId="{02A3CEBF-6F26-4BBE-9C9B-E21EFE053DB2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32D99-8CAE-4C7D-A9C9-286EF00A84D7}" type="parTrans" cxnId="{6ECDB209-A889-49BC-AC33-E299A839D097}">
      <dgm:prSet/>
      <dgm:spPr/>
      <dgm:t>
        <a:bodyPr/>
        <a:lstStyle/>
        <a:p>
          <a:endParaRPr lang="pl-PL"/>
        </a:p>
      </dgm:t>
    </dgm:pt>
    <dgm:pt modelId="{9601161B-0BA0-4369-B105-D1B261073FE9}" type="sibTrans" cxnId="{6ECDB209-A889-49BC-AC33-E299A839D097}">
      <dgm:prSet/>
      <dgm:spPr/>
      <dgm:t>
        <a:bodyPr/>
        <a:lstStyle/>
        <a:p>
          <a:endParaRPr lang="pl-PL"/>
        </a:p>
      </dgm:t>
    </dgm:pt>
    <dgm:pt modelId="{541EE3B7-F085-4D7E-A276-A1CBCC513A4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2E93D-7EC6-42FB-A19C-8C968253199F}" type="parTrans" cxnId="{F339808A-50E1-41C7-A1AB-6F0E47C9FDD3}">
      <dgm:prSet/>
      <dgm:spPr/>
      <dgm:t>
        <a:bodyPr/>
        <a:lstStyle/>
        <a:p>
          <a:endParaRPr lang="pl-PL"/>
        </a:p>
      </dgm:t>
    </dgm:pt>
    <dgm:pt modelId="{2CB3AA08-3AE3-4EB1-9A68-68B736A0EA54}" type="sibTrans" cxnId="{F339808A-50E1-41C7-A1AB-6F0E47C9FDD3}">
      <dgm:prSet/>
      <dgm:spPr/>
      <dgm:t>
        <a:bodyPr/>
        <a:lstStyle/>
        <a:p>
          <a:endParaRPr lang="pl-PL"/>
        </a:p>
      </dgm:t>
    </dgm:pt>
    <dgm:pt modelId="{5F97A6EA-3AC8-4C1F-B7E9-DBB0F5F023CC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82C58-23E8-4CC5-A173-F08ECE7365A9}" type="parTrans" cxnId="{A8BC89E9-F8D6-40F1-9663-FD3A26A24A7D}">
      <dgm:prSet/>
      <dgm:spPr/>
      <dgm:t>
        <a:bodyPr/>
        <a:lstStyle/>
        <a:p>
          <a:endParaRPr lang="pl-PL"/>
        </a:p>
      </dgm:t>
    </dgm:pt>
    <dgm:pt modelId="{10F996F6-9A54-4B83-8570-209BFED97B19}" type="sibTrans" cxnId="{A8BC89E9-F8D6-40F1-9663-FD3A26A24A7D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ScaleX="102454" custLinFactNeighborX="-4383" custLinFactNeighborY="1518"/>
      <dgm:spPr/>
    </dgm:pt>
    <dgm:pt modelId="{8BD903C2-C6A8-4B06-8FDB-87A021E9861C}" type="pres">
      <dgm:prSet presAssocID="{944CAA97-C4F7-448D-B688-990FF7D10482}" presName="txShp" presStyleLbl="node1" presStyleIdx="0" presStyleCnt="4" custScaleX="100772" custLinFactNeighborX="3189" custLinFactNeighborY="7404">
        <dgm:presLayoutVars>
          <dgm:bulletEnabled val="1"/>
        </dgm:presLayoutVars>
      </dgm:prSet>
      <dgm:spPr/>
    </dgm:pt>
    <dgm:pt modelId="{D015734A-B9E7-4E36-99F1-CB7CF22F1F09}" type="pres">
      <dgm:prSet presAssocID="{4D6F5075-434B-4DF1-B196-06DC103C8DB3}" presName="spacing" presStyleCnt="0"/>
      <dgm:spPr/>
    </dgm:pt>
    <dgm:pt modelId="{5C329160-138F-48B8-BBDE-8209CD32B84F}" type="pres">
      <dgm:prSet presAssocID="{02A3CEBF-6F26-4BBE-9C9B-E21EFE053DB2}" presName="composite" presStyleCnt="0"/>
      <dgm:spPr/>
    </dgm:pt>
    <dgm:pt modelId="{61E8E834-3EF6-4CFE-A646-B71EF2789F62}" type="pres">
      <dgm:prSet presAssocID="{02A3CEBF-6F26-4BBE-9C9B-E21EFE053DB2}" presName="imgShp" presStyleLbl="fgImgPlace1" presStyleIdx="1" presStyleCnt="4"/>
      <dgm:spPr/>
    </dgm:pt>
    <dgm:pt modelId="{411F849A-E216-4EA1-A6DA-CBA4881340F5}" type="pres">
      <dgm:prSet presAssocID="{02A3CEBF-6F26-4BBE-9C9B-E21EFE053DB2}" presName="txShp" presStyleLbl="node1" presStyleIdx="1" presStyleCnt="4" custScaleX="102333" custLinFactNeighborX="2213" custLinFactNeighborY="220">
        <dgm:presLayoutVars>
          <dgm:bulletEnabled val="1"/>
        </dgm:presLayoutVars>
      </dgm:prSet>
      <dgm:spPr/>
    </dgm:pt>
    <dgm:pt modelId="{9E305A58-F22C-45D8-A0C9-17A12F320182}" type="pres">
      <dgm:prSet presAssocID="{9601161B-0BA0-4369-B105-D1B261073FE9}" presName="spacing" presStyleCnt="0"/>
      <dgm:spPr/>
    </dgm:pt>
    <dgm:pt modelId="{DB757B9E-F86A-4589-856C-FB2364374C8B}" type="pres">
      <dgm:prSet presAssocID="{541EE3B7-F085-4D7E-A276-A1CBCC513A46}" presName="composite" presStyleCnt="0"/>
      <dgm:spPr/>
    </dgm:pt>
    <dgm:pt modelId="{6D153697-17A0-4E28-AF85-3640D03C8EF7}" type="pres">
      <dgm:prSet presAssocID="{541EE3B7-F085-4D7E-A276-A1CBCC513A46}" presName="imgShp" presStyleLbl="fgImgPlace1" presStyleIdx="2" presStyleCnt="4"/>
      <dgm:spPr/>
    </dgm:pt>
    <dgm:pt modelId="{7F822E25-6DF7-4344-9695-3FDF5DC63275}" type="pres">
      <dgm:prSet presAssocID="{541EE3B7-F085-4D7E-A276-A1CBCC513A46}" presName="txShp" presStyleLbl="node1" presStyleIdx="2" presStyleCnt="4" custScaleX="103738" custLinFactNeighborX="3091" custLinFactNeighborY="7435">
        <dgm:presLayoutVars>
          <dgm:bulletEnabled val="1"/>
        </dgm:presLayoutVars>
      </dgm:prSet>
      <dgm:spPr/>
    </dgm:pt>
    <dgm:pt modelId="{43229A78-5185-4EF6-9072-55EA32C6CAC8}" type="pres">
      <dgm:prSet presAssocID="{2CB3AA08-3AE3-4EB1-9A68-68B736A0EA54}" presName="spacing" presStyleCnt="0"/>
      <dgm:spPr/>
    </dgm:pt>
    <dgm:pt modelId="{768F740B-3DFE-4EAA-B415-227307942CC2}" type="pres">
      <dgm:prSet presAssocID="{5F97A6EA-3AC8-4C1F-B7E9-DBB0F5F023CC}" presName="composite" presStyleCnt="0"/>
      <dgm:spPr/>
    </dgm:pt>
    <dgm:pt modelId="{BBA445AB-3207-4A5C-81E7-CC00A6DFB258}" type="pres">
      <dgm:prSet presAssocID="{5F97A6EA-3AC8-4C1F-B7E9-DBB0F5F023CC}" presName="imgShp" presStyleLbl="fgImgPlace1" presStyleIdx="3" presStyleCnt="4" custLinFactNeighborX="1232" custLinFactNeighborY="-1270"/>
      <dgm:spPr/>
    </dgm:pt>
    <dgm:pt modelId="{DCEDC6F1-94E2-4D9A-B785-7E85C932A999}" type="pres">
      <dgm:prSet presAssocID="{5F97A6EA-3AC8-4C1F-B7E9-DBB0F5F023CC}" presName="txShp" presStyleLbl="node1" presStyleIdx="3" presStyleCnt="4" custScaleX="103482" custScaleY="98533" custLinFactNeighborX="2969" custLinFactNeighborY="5592">
        <dgm:presLayoutVars>
          <dgm:bulletEnabled val="1"/>
        </dgm:presLayoutVars>
      </dgm:prSet>
      <dgm:spPr/>
    </dgm:pt>
  </dgm:ptLst>
  <dgm:cxnLst>
    <dgm:cxn modelId="{6ECDB209-A889-49BC-AC33-E299A839D097}" srcId="{B02F5977-CD50-43F6-AD47-E8BAF26DFBDA}" destId="{02A3CEBF-6F26-4BBE-9C9B-E21EFE053DB2}" srcOrd="1" destOrd="0" parTransId="{87932D99-8CAE-4C7D-A9C9-286EF00A84D7}" sibTransId="{9601161B-0BA0-4369-B105-D1B261073FE9}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0C47623A-0D81-4620-9F21-1136A863DE3D}" type="presOf" srcId="{541EE3B7-F085-4D7E-A276-A1CBCC513A46}" destId="{7F822E25-6DF7-4344-9695-3FDF5DC63275}" srcOrd="0" destOrd="0" presId="urn:microsoft.com/office/officeart/2005/8/layout/vList3"/>
    <dgm:cxn modelId="{5CA6B580-739A-43CB-989F-F355BCE81947}" type="presOf" srcId="{944CAA97-C4F7-448D-B688-990FF7D10482}" destId="{8BD903C2-C6A8-4B06-8FDB-87A021E9861C}" srcOrd="0" destOrd="0" presId="urn:microsoft.com/office/officeart/2005/8/layout/vList3"/>
    <dgm:cxn modelId="{01281383-4243-4518-80A6-1604339D21BA}" type="presOf" srcId="{5F97A6EA-3AC8-4C1F-B7E9-DBB0F5F023CC}" destId="{DCEDC6F1-94E2-4D9A-B785-7E85C932A999}" srcOrd="0" destOrd="0" presId="urn:microsoft.com/office/officeart/2005/8/layout/vList3"/>
    <dgm:cxn modelId="{F339808A-50E1-41C7-A1AB-6F0E47C9FDD3}" srcId="{B02F5977-CD50-43F6-AD47-E8BAF26DFBDA}" destId="{541EE3B7-F085-4D7E-A276-A1CBCC513A46}" srcOrd="2" destOrd="0" parTransId="{96D2E93D-7EC6-42FB-A19C-8C968253199F}" sibTransId="{2CB3AA08-3AE3-4EB1-9A68-68B736A0EA54}"/>
    <dgm:cxn modelId="{CFD23A8E-B412-4B88-BEAF-8EBCD903E2ED}" type="presOf" srcId="{02A3CEBF-6F26-4BBE-9C9B-E21EFE053DB2}" destId="{411F849A-E216-4EA1-A6DA-CBA4881340F5}" srcOrd="0" destOrd="0" presId="urn:microsoft.com/office/officeart/2005/8/layout/vList3"/>
    <dgm:cxn modelId="{226CEA94-9324-43DB-85C0-1C879F5288A7}" type="presOf" srcId="{B02F5977-CD50-43F6-AD47-E8BAF26DFBDA}" destId="{F8F31ED8-6753-49CB-86FF-CC6D4E6EDDF8}" srcOrd="0" destOrd="0" presId="urn:microsoft.com/office/officeart/2005/8/layout/vList3"/>
    <dgm:cxn modelId="{A8BC89E9-F8D6-40F1-9663-FD3A26A24A7D}" srcId="{B02F5977-CD50-43F6-AD47-E8BAF26DFBDA}" destId="{5F97A6EA-3AC8-4C1F-B7E9-DBB0F5F023CC}" srcOrd="3" destOrd="0" parTransId="{A0482C58-23E8-4CC5-A173-F08ECE7365A9}" sibTransId="{10F996F6-9A54-4B83-8570-209BFED97B19}"/>
    <dgm:cxn modelId="{D114C886-DF97-4863-8F41-C4093A62EA3F}" type="presParOf" srcId="{F8F31ED8-6753-49CB-86FF-CC6D4E6EDDF8}" destId="{447768C6-0AB4-49DC-9BF2-353004A3B4B1}" srcOrd="0" destOrd="0" presId="urn:microsoft.com/office/officeart/2005/8/layout/vList3"/>
    <dgm:cxn modelId="{007723EB-BC63-4AF7-ADCA-0469401E9EAE}" type="presParOf" srcId="{447768C6-0AB4-49DC-9BF2-353004A3B4B1}" destId="{42315A59-B502-4CF0-A9F0-292343387E69}" srcOrd="0" destOrd="0" presId="urn:microsoft.com/office/officeart/2005/8/layout/vList3"/>
    <dgm:cxn modelId="{9A26D72D-E1F2-474B-AF12-34F788528573}" type="presParOf" srcId="{447768C6-0AB4-49DC-9BF2-353004A3B4B1}" destId="{8BD903C2-C6A8-4B06-8FDB-87A021E9861C}" srcOrd="1" destOrd="0" presId="urn:microsoft.com/office/officeart/2005/8/layout/vList3"/>
    <dgm:cxn modelId="{37F4F16B-D994-40E8-B10B-52486E5B197E}" type="presParOf" srcId="{F8F31ED8-6753-49CB-86FF-CC6D4E6EDDF8}" destId="{D015734A-B9E7-4E36-99F1-CB7CF22F1F09}" srcOrd="1" destOrd="0" presId="urn:microsoft.com/office/officeart/2005/8/layout/vList3"/>
    <dgm:cxn modelId="{E7C4E7F8-9912-45FE-B9B8-7356027999BC}" type="presParOf" srcId="{F8F31ED8-6753-49CB-86FF-CC6D4E6EDDF8}" destId="{5C329160-138F-48B8-BBDE-8209CD32B84F}" srcOrd="2" destOrd="0" presId="urn:microsoft.com/office/officeart/2005/8/layout/vList3"/>
    <dgm:cxn modelId="{EF8971B8-8A86-4BE8-8BDC-651622760CD8}" type="presParOf" srcId="{5C329160-138F-48B8-BBDE-8209CD32B84F}" destId="{61E8E834-3EF6-4CFE-A646-B71EF2789F62}" srcOrd="0" destOrd="0" presId="urn:microsoft.com/office/officeart/2005/8/layout/vList3"/>
    <dgm:cxn modelId="{ED69328C-FAA9-4ABC-B3DF-657125C7BA06}" type="presParOf" srcId="{5C329160-138F-48B8-BBDE-8209CD32B84F}" destId="{411F849A-E216-4EA1-A6DA-CBA4881340F5}" srcOrd="1" destOrd="0" presId="urn:microsoft.com/office/officeart/2005/8/layout/vList3"/>
    <dgm:cxn modelId="{5FA7A9E2-C6B4-42CC-BD69-07BF371441A0}" type="presParOf" srcId="{F8F31ED8-6753-49CB-86FF-CC6D4E6EDDF8}" destId="{9E305A58-F22C-45D8-A0C9-17A12F320182}" srcOrd="3" destOrd="0" presId="urn:microsoft.com/office/officeart/2005/8/layout/vList3"/>
    <dgm:cxn modelId="{BBF54801-E647-4DDD-9EAB-B68F4C2D5FA5}" type="presParOf" srcId="{F8F31ED8-6753-49CB-86FF-CC6D4E6EDDF8}" destId="{DB757B9E-F86A-4589-856C-FB2364374C8B}" srcOrd="4" destOrd="0" presId="urn:microsoft.com/office/officeart/2005/8/layout/vList3"/>
    <dgm:cxn modelId="{A32AAED4-D8B8-4AE5-A043-A0319A81D27A}" type="presParOf" srcId="{DB757B9E-F86A-4589-856C-FB2364374C8B}" destId="{6D153697-17A0-4E28-AF85-3640D03C8EF7}" srcOrd="0" destOrd="0" presId="urn:microsoft.com/office/officeart/2005/8/layout/vList3"/>
    <dgm:cxn modelId="{2DA8F1B1-B5FC-4FEB-8653-66937A6C5587}" type="presParOf" srcId="{DB757B9E-F86A-4589-856C-FB2364374C8B}" destId="{7F822E25-6DF7-4344-9695-3FDF5DC63275}" srcOrd="1" destOrd="0" presId="urn:microsoft.com/office/officeart/2005/8/layout/vList3"/>
    <dgm:cxn modelId="{FB0FBBFA-E3D3-4D4D-8208-7D9C5BD79C4E}" type="presParOf" srcId="{F8F31ED8-6753-49CB-86FF-CC6D4E6EDDF8}" destId="{43229A78-5185-4EF6-9072-55EA32C6CAC8}" srcOrd="5" destOrd="0" presId="urn:microsoft.com/office/officeart/2005/8/layout/vList3"/>
    <dgm:cxn modelId="{E797ECCD-9781-47DE-90C5-0EC54BD795AC}" type="presParOf" srcId="{F8F31ED8-6753-49CB-86FF-CC6D4E6EDDF8}" destId="{768F740B-3DFE-4EAA-B415-227307942CC2}" srcOrd="6" destOrd="0" presId="urn:microsoft.com/office/officeart/2005/8/layout/vList3"/>
    <dgm:cxn modelId="{0DC16D87-D8AC-4297-9FF2-B312D8131301}" type="presParOf" srcId="{768F740B-3DFE-4EAA-B415-227307942CC2}" destId="{BBA445AB-3207-4A5C-81E7-CC00A6DFB258}" srcOrd="0" destOrd="0" presId="urn:microsoft.com/office/officeart/2005/8/layout/vList3"/>
    <dgm:cxn modelId="{43394196-98FD-4495-8226-3A5EB75DB587}" type="presParOf" srcId="{768F740B-3DFE-4EAA-B415-227307942CC2}" destId="{DCEDC6F1-94E2-4D9A-B785-7E85C932A9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25A4D1C-AB08-4FFF-8944-606093ECE333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/>
        </a:p>
      </dgm:t>
    </dgm:pt>
    <dgm:pt modelId="{77F39132-058B-48CC-BCE0-A2D6BA4E636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E8B10-D3DE-41CD-9CDF-BE096C481811}" type="sibTrans" cxnId="{E7AAD7F3-F560-404C-9A7D-E7B625F19550}">
      <dgm:prSet/>
      <dgm:spPr/>
      <dgm:t>
        <a:bodyPr/>
        <a:lstStyle/>
        <a:p>
          <a:endParaRPr lang="pl-PL"/>
        </a:p>
      </dgm:t>
    </dgm:pt>
    <dgm:pt modelId="{208CAD2C-87EE-477F-8121-4DF69B8B3C44}" type="parTrans" cxnId="{E7AAD7F3-F560-404C-9A7D-E7B625F19550}">
      <dgm:prSet/>
      <dgm:spPr/>
      <dgm:t>
        <a:bodyPr/>
        <a:lstStyle/>
        <a:p>
          <a:endParaRPr lang="pl-PL"/>
        </a:p>
      </dgm:t>
    </dgm:pt>
    <dgm:pt modelId="{13AF6459-FA0E-40F3-975D-D63ABD70ADB1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7DE1C-CC22-4D7D-A0FB-9F0994B408A5}" type="sibTrans" cxnId="{3C597758-09A4-4ED8-8959-CDD8507EA949}">
      <dgm:prSet/>
      <dgm:spPr/>
      <dgm:t>
        <a:bodyPr/>
        <a:lstStyle/>
        <a:p>
          <a:endParaRPr lang="pl-PL"/>
        </a:p>
      </dgm:t>
    </dgm:pt>
    <dgm:pt modelId="{592F6934-CCB7-4B80-81BB-89647B3F1A35}" type="parTrans" cxnId="{3C597758-09A4-4ED8-8959-CDD8507EA94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/>
      <dgm:spPr/>
    </dgm:pt>
    <dgm:pt modelId="{F4270F3E-3713-4AC5-9442-2EC3379DA079}" type="pres">
      <dgm:prSet presAssocID="{925A4D1C-AB08-4FFF-8944-606093ECE333}" presName="txShp" presStyleLbl="node1" presStyleIdx="0" presStyleCnt="3">
        <dgm:presLayoutVars>
          <dgm:bulletEnabled val="1"/>
        </dgm:presLayoutVars>
      </dgm:prSet>
      <dgm:spPr/>
    </dgm:pt>
    <dgm:pt modelId="{91091E68-FF5E-4E60-A24F-B03AEDC0591A}" type="pres">
      <dgm:prSet presAssocID="{FD57B40B-9882-4FEE-B35A-9BD25242B222}" presName="spacing" presStyleCnt="0"/>
      <dgm:spPr/>
    </dgm:pt>
    <dgm:pt modelId="{711CC043-19D6-43A8-A493-98B3EB1DF554}" type="pres">
      <dgm:prSet presAssocID="{77F39132-058B-48CC-BCE0-A2D6BA4E6366}" presName="composite" presStyleCnt="0"/>
      <dgm:spPr/>
    </dgm:pt>
    <dgm:pt modelId="{E65AE409-6C23-4CBF-A23B-67EC36037CD0}" type="pres">
      <dgm:prSet presAssocID="{77F39132-058B-48CC-BCE0-A2D6BA4E6366}" presName="imgShp" presStyleLbl="fgImgPlace1" presStyleIdx="1" presStyleCnt="3"/>
      <dgm:spPr/>
    </dgm:pt>
    <dgm:pt modelId="{A5150D1E-0BB8-4D81-826B-AACD2641E25E}" type="pres">
      <dgm:prSet presAssocID="{77F39132-058B-48CC-BCE0-A2D6BA4E6366}" presName="txShp" presStyleLbl="node1" presStyleIdx="1" presStyleCnt="3">
        <dgm:presLayoutVars>
          <dgm:bulletEnabled val="1"/>
        </dgm:presLayoutVars>
      </dgm:prSet>
      <dgm:spPr/>
    </dgm:pt>
    <dgm:pt modelId="{17E31854-6269-4B84-B32A-96585844FD8C}" type="pres">
      <dgm:prSet presAssocID="{E28E8B10-D3DE-41CD-9CDF-BE096C481811}" presName="spacing" presStyleCnt="0"/>
      <dgm:spPr/>
    </dgm:pt>
    <dgm:pt modelId="{82AEE1C6-3079-4D3A-A72B-6B582178C2FB}" type="pres">
      <dgm:prSet presAssocID="{13AF6459-FA0E-40F3-975D-D63ABD70ADB1}" presName="composite" presStyleCnt="0"/>
      <dgm:spPr/>
    </dgm:pt>
    <dgm:pt modelId="{8CBBE456-2D5C-4DBF-8ABB-42FCEE71FA04}" type="pres">
      <dgm:prSet presAssocID="{13AF6459-FA0E-40F3-975D-D63ABD70ADB1}" presName="imgShp" presStyleLbl="fgImgPlace1" presStyleIdx="2" presStyleCnt="3"/>
      <dgm:spPr/>
    </dgm:pt>
    <dgm:pt modelId="{CAFC821A-EC36-473C-BD2B-10559B32DE24}" type="pres">
      <dgm:prSet presAssocID="{13AF6459-FA0E-40F3-975D-D63ABD70ADB1}" presName="txShp" presStyleLbl="node1" presStyleIdx="2" presStyleCnt="3">
        <dgm:presLayoutVars>
          <dgm:bulletEnabled val="1"/>
        </dgm:presLayoutVars>
      </dgm:prSet>
      <dgm:spPr/>
    </dgm:pt>
  </dgm:ptLst>
  <dgm:cxnLst>
    <dgm:cxn modelId="{DE75D00F-5684-4C26-87C6-7CF857F5B5A7}" type="presOf" srcId="{77F39132-058B-48CC-BCE0-A2D6BA4E6366}" destId="{A5150D1E-0BB8-4D81-826B-AACD2641E25E}" srcOrd="0" destOrd="0" presId="urn:microsoft.com/office/officeart/2005/8/layout/vList3"/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3C597758-09A4-4ED8-8959-CDD8507EA949}" srcId="{B02F5977-CD50-43F6-AD47-E8BAF26DFBDA}" destId="{13AF6459-FA0E-40F3-975D-D63ABD70ADB1}" srcOrd="2" destOrd="0" parTransId="{592F6934-CCB7-4B80-81BB-89647B3F1A35}" sibTransId="{0157DE1C-CC22-4D7D-A0FB-9F0994B408A5}"/>
    <dgm:cxn modelId="{F6DE8888-A81E-4E9E-83B1-D3F31D351896}" type="presOf" srcId="{925A4D1C-AB08-4FFF-8944-606093ECE333}" destId="{F4270F3E-3713-4AC5-9442-2EC3379DA079}" srcOrd="0" destOrd="0" presId="urn:microsoft.com/office/officeart/2005/8/layout/vList3"/>
    <dgm:cxn modelId="{35AD7CC2-6D52-470F-9FF6-B7C3D479C7FD}" type="presOf" srcId="{13AF6459-FA0E-40F3-975D-D63ABD70ADB1}" destId="{CAFC821A-EC36-473C-BD2B-10559B32DE24}" srcOrd="0" destOrd="0" presId="urn:microsoft.com/office/officeart/2005/8/layout/vList3"/>
    <dgm:cxn modelId="{42774CD2-77E8-42B6-9184-69540F598A07}" type="presOf" srcId="{B02F5977-CD50-43F6-AD47-E8BAF26DFBDA}" destId="{F8F31ED8-6753-49CB-86FF-CC6D4E6EDDF8}" srcOrd="0" destOrd="0" presId="urn:microsoft.com/office/officeart/2005/8/layout/vList3"/>
    <dgm:cxn modelId="{E7AAD7F3-F560-404C-9A7D-E7B625F19550}" srcId="{B02F5977-CD50-43F6-AD47-E8BAF26DFBDA}" destId="{77F39132-058B-48CC-BCE0-A2D6BA4E6366}" srcOrd="1" destOrd="0" parTransId="{208CAD2C-87EE-477F-8121-4DF69B8B3C44}" sibTransId="{E28E8B10-D3DE-41CD-9CDF-BE096C481811}"/>
    <dgm:cxn modelId="{CFBB684B-10BF-4970-B463-ABBE6D701DA3}" type="presParOf" srcId="{F8F31ED8-6753-49CB-86FF-CC6D4E6EDDF8}" destId="{098B0C89-748D-45A3-A0C2-E09E07BC877E}" srcOrd="0" destOrd="0" presId="urn:microsoft.com/office/officeart/2005/8/layout/vList3"/>
    <dgm:cxn modelId="{A768E8C7-04CD-4703-A28F-7F4CEC8B61C7}" type="presParOf" srcId="{098B0C89-748D-45A3-A0C2-E09E07BC877E}" destId="{78781084-CEAA-4E61-A130-AC5E5286DBB7}" srcOrd="0" destOrd="0" presId="urn:microsoft.com/office/officeart/2005/8/layout/vList3"/>
    <dgm:cxn modelId="{C0CFD0BB-41CE-4D33-8A9C-8C07ECDE19D6}" type="presParOf" srcId="{098B0C89-748D-45A3-A0C2-E09E07BC877E}" destId="{F4270F3E-3713-4AC5-9442-2EC3379DA079}" srcOrd="1" destOrd="0" presId="urn:microsoft.com/office/officeart/2005/8/layout/vList3"/>
    <dgm:cxn modelId="{9E509711-3488-4C2C-83E9-E6007774AB71}" type="presParOf" srcId="{F8F31ED8-6753-49CB-86FF-CC6D4E6EDDF8}" destId="{91091E68-FF5E-4E60-A24F-B03AEDC0591A}" srcOrd="1" destOrd="0" presId="urn:microsoft.com/office/officeart/2005/8/layout/vList3"/>
    <dgm:cxn modelId="{6A6AD592-3666-443C-91ED-C4044710833E}" type="presParOf" srcId="{F8F31ED8-6753-49CB-86FF-CC6D4E6EDDF8}" destId="{711CC043-19D6-43A8-A493-98B3EB1DF554}" srcOrd="2" destOrd="0" presId="urn:microsoft.com/office/officeart/2005/8/layout/vList3"/>
    <dgm:cxn modelId="{207DF4E7-C46D-4DAB-845F-281161444EB6}" type="presParOf" srcId="{711CC043-19D6-43A8-A493-98B3EB1DF554}" destId="{E65AE409-6C23-4CBF-A23B-67EC36037CD0}" srcOrd="0" destOrd="0" presId="urn:microsoft.com/office/officeart/2005/8/layout/vList3"/>
    <dgm:cxn modelId="{33969540-CC5F-49B1-83FC-2684DAF21731}" type="presParOf" srcId="{711CC043-19D6-43A8-A493-98B3EB1DF554}" destId="{A5150D1E-0BB8-4D81-826B-AACD2641E25E}" srcOrd="1" destOrd="0" presId="urn:microsoft.com/office/officeart/2005/8/layout/vList3"/>
    <dgm:cxn modelId="{9BD38D35-C5A5-424E-B474-583CF2FFE53E}" type="presParOf" srcId="{F8F31ED8-6753-49CB-86FF-CC6D4E6EDDF8}" destId="{17E31854-6269-4B84-B32A-96585844FD8C}" srcOrd="3" destOrd="0" presId="urn:microsoft.com/office/officeart/2005/8/layout/vList3"/>
    <dgm:cxn modelId="{7D1B97E9-1A05-45E2-A04B-FBC558BF7645}" type="presParOf" srcId="{F8F31ED8-6753-49CB-86FF-CC6D4E6EDDF8}" destId="{82AEE1C6-3079-4D3A-A72B-6B582178C2FB}" srcOrd="4" destOrd="0" presId="urn:microsoft.com/office/officeart/2005/8/layout/vList3"/>
    <dgm:cxn modelId="{14D7877A-979A-4A50-A018-5F10563032BC}" type="presParOf" srcId="{82AEE1C6-3079-4D3A-A72B-6B582178C2FB}" destId="{8CBBE456-2D5C-4DBF-8ABB-42FCEE71FA04}" srcOrd="0" destOrd="0" presId="urn:microsoft.com/office/officeart/2005/8/layout/vList3"/>
    <dgm:cxn modelId="{D50E61D2-21AD-4A9D-B9A1-52DB683B8834}" type="presParOf" srcId="{82AEE1C6-3079-4D3A-A72B-6B582178C2FB}" destId="{CAFC821A-EC36-473C-BD2B-10559B32D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A4D1C-AB08-4FFF-8944-606093ECE33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 sz="1800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 sz="1800"/>
        </a:p>
      </dgm:t>
    </dgm:pt>
    <dgm:pt modelId="{2507152D-CD46-468E-83BD-B6B8B7366D8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E6486-BFFC-4B01-A394-7AE6338E04C6}" type="parTrans" cxnId="{A33A9AD5-3309-45B5-A20A-96923B314FB7}">
      <dgm:prSet/>
      <dgm:spPr/>
      <dgm:t>
        <a:bodyPr/>
        <a:lstStyle/>
        <a:p>
          <a:endParaRPr lang="pl-PL" sz="1800"/>
        </a:p>
      </dgm:t>
    </dgm:pt>
    <dgm:pt modelId="{4635C259-9B01-4687-9495-67E7044B8A25}" type="sibTrans" cxnId="{A33A9AD5-3309-45B5-A20A-96923B314FB7}">
      <dgm:prSet/>
      <dgm:spPr/>
      <dgm:t>
        <a:bodyPr/>
        <a:lstStyle/>
        <a:p>
          <a:endParaRPr lang="pl-PL" sz="1800"/>
        </a:p>
      </dgm:t>
    </dgm:pt>
    <dgm:pt modelId="{D00491FC-F5E9-4814-B5D6-ECBECFDE2239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EA0B7-3707-433C-8EE9-E271EAF2CAF5}" type="parTrans" cxnId="{CEEFE7CF-F512-40D7-962A-5776C1BEA7EC}">
      <dgm:prSet/>
      <dgm:spPr/>
      <dgm:t>
        <a:bodyPr/>
        <a:lstStyle/>
        <a:p>
          <a:endParaRPr lang="pl-PL"/>
        </a:p>
      </dgm:t>
    </dgm:pt>
    <dgm:pt modelId="{2154C64D-B923-4089-9B70-379A4EAF3190}" type="sibTrans" cxnId="{CEEFE7CF-F512-40D7-962A-5776C1BEA7EC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 custScaleX="108223" custScaleY="103379"/>
      <dgm:spPr/>
    </dgm:pt>
    <dgm:pt modelId="{F4270F3E-3713-4AC5-9442-2EC3379DA079}" type="pres">
      <dgm:prSet presAssocID="{925A4D1C-AB08-4FFF-8944-606093ECE333}" presName="txShp" presStyleLbl="node1" presStyleIdx="0" presStyleCnt="3" custScaleX="102967" custScaleY="119486">
        <dgm:presLayoutVars>
          <dgm:bulletEnabled val="1"/>
        </dgm:presLayoutVars>
      </dgm:prSet>
      <dgm:spPr/>
    </dgm:pt>
    <dgm:pt modelId="{91091E68-FF5E-4E60-A24F-B03AEDC0591A}" type="pres">
      <dgm:prSet presAssocID="{FD57B40B-9882-4FEE-B35A-9BD25242B222}" presName="spacing" presStyleCnt="0"/>
      <dgm:spPr/>
    </dgm:pt>
    <dgm:pt modelId="{D0A26E3B-36CD-4A6A-B02D-5FF60CD2CC39}" type="pres">
      <dgm:prSet presAssocID="{2507152D-CD46-468E-83BD-B6B8B7366D83}" presName="composite" presStyleCnt="0"/>
      <dgm:spPr/>
    </dgm:pt>
    <dgm:pt modelId="{8A521405-9796-49C4-B51D-72FC9ACDDEA4}" type="pres">
      <dgm:prSet presAssocID="{2507152D-CD46-468E-83BD-B6B8B7366D83}" presName="imgShp" presStyleLbl="fgImgPlace1" presStyleIdx="1" presStyleCnt="3" custScaleX="111834" custScaleY="111834" custLinFactNeighborX="2306" custLinFactNeighborY="-10966"/>
      <dgm:spPr/>
    </dgm:pt>
    <dgm:pt modelId="{B1AEFF62-4D63-4AE6-9547-116FA28C4705}" type="pres">
      <dgm:prSet presAssocID="{2507152D-CD46-468E-83BD-B6B8B7366D83}" presName="txShp" presStyleLbl="node1" presStyleIdx="1" presStyleCnt="3" custScaleX="102967" custScaleY="128143" custLinFactNeighborX="656" custLinFactNeighborY="-9755">
        <dgm:presLayoutVars>
          <dgm:bulletEnabled val="1"/>
        </dgm:presLayoutVars>
      </dgm:prSet>
      <dgm:spPr/>
    </dgm:pt>
    <dgm:pt modelId="{BC3A8C81-97B0-463A-B53B-57BF341E7052}" type="pres">
      <dgm:prSet presAssocID="{4635C259-9B01-4687-9495-67E7044B8A25}" presName="spacing" presStyleCnt="0"/>
      <dgm:spPr/>
    </dgm:pt>
    <dgm:pt modelId="{18B9BB69-D19A-471F-A093-F079C5BA095F}" type="pres">
      <dgm:prSet presAssocID="{D00491FC-F5E9-4814-B5D6-ECBECFDE2239}" presName="composite" presStyleCnt="0"/>
      <dgm:spPr/>
    </dgm:pt>
    <dgm:pt modelId="{0F510D8C-FD18-40A2-A014-215C1034D8D7}" type="pres">
      <dgm:prSet presAssocID="{D00491FC-F5E9-4814-B5D6-ECBECFDE2239}" presName="imgShp" presStyleLbl="fgImgPlace1" presStyleIdx="2" presStyleCnt="3" custScaleX="111537" custScaleY="111537" custLinFactNeighborX="5381" custLinFactNeighborY="-8198"/>
      <dgm:spPr/>
    </dgm:pt>
    <dgm:pt modelId="{FF1C2DD7-B931-4A6D-8212-2FDCFDC8AFE1}" type="pres">
      <dgm:prSet presAssocID="{D00491FC-F5E9-4814-B5D6-ECBECFDE2239}" presName="txShp" presStyleLbl="node1" presStyleIdx="2" presStyleCnt="3" custScaleX="102967" custScaleY="188800" custLinFactNeighborX="602" custLinFactNeighborY="-16455">
        <dgm:presLayoutVars>
          <dgm:bulletEnabled val="1"/>
        </dgm:presLayoutVars>
      </dgm:prSet>
      <dgm:spPr/>
    </dgm:pt>
  </dgm:ptLst>
  <dgm:cxnLst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37CC2178-678D-4EEF-B4EB-B70BC94126B4}" type="presOf" srcId="{2507152D-CD46-468E-83BD-B6B8B7366D83}" destId="{B1AEFF62-4D63-4AE6-9547-116FA28C4705}" srcOrd="0" destOrd="0" presId="urn:microsoft.com/office/officeart/2005/8/layout/vList3"/>
    <dgm:cxn modelId="{41E68B9B-BB90-4931-B7A9-A06B9E306E75}" type="presOf" srcId="{B02F5977-CD50-43F6-AD47-E8BAF26DFBDA}" destId="{F8F31ED8-6753-49CB-86FF-CC6D4E6EDDF8}" srcOrd="0" destOrd="0" presId="urn:microsoft.com/office/officeart/2005/8/layout/vList3"/>
    <dgm:cxn modelId="{CEEFE7CF-F512-40D7-962A-5776C1BEA7EC}" srcId="{B02F5977-CD50-43F6-AD47-E8BAF26DFBDA}" destId="{D00491FC-F5E9-4814-B5D6-ECBECFDE2239}" srcOrd="2" destOrd="0" parTransId="{78BEA0B7-3707-433C-8EE9-E271EAF2CAF5}" sibTransId="{2154C64D-B923-4089-9B70-379A4EAF3190}"/>
    <dgm:cxn modelId="{A33A9AD5-3309-45B5-A20A-96923B314FB7}" srcId="{B02F5977-CD50-43F6-AD47-E8BAF26DFBDA}" destId="{2507152D-CD46-468E-83BD-B6B8B7366D83}" srcOrd="1" destOrd="0" parTransId="{739E6486-BFFC-4B01-A394-7AE6338E04C6}" sibTransId="{4635C259-9B01-4687-9495-67E7044B8A25}"/>
    <dgm:cxn modelId="{2D5FEBDB-0744-49FB-9901-D569141BD6B0}" type="presOf" srcId="{925A4D1C-AB08-4FFF-8944-606093ECE333}" destId="{F4270F3E-3713-4AC5-9442-2EC3379DA079}" srcOrd="0" destOrd="0" presId="urn:microsoft.com/office/officeart/2005/8/layout/vList3"/>
    <dgm:cxn modelId="{91CF43F9-B7FC-4D44-9286-D9445D9956EB}" type="presOf" srcId="{D00491FC-F5E9-4814-B5D6-ECBECFDE2239}" destId="{FF1C2DD7-B931-4A6D-8212-2FDCFDC8AFE1}" srcOrd="0" destOrd="0" presId="urn:microsoft.com/office/officeart/2005/8/layout/vList3"/>
    <dgm:cxn modelId="{D469756D-22AB-4257-9582-5D88749C99A2}" type="presParOf" srcId="{F8F31ED8-6753-49CB-86FF-CC6D4E6EDDF8}" destId="{098B0C89-748D-45A3-A0C2-E09E07BC877E}" srcOrd="0" destOrd="0" presId="urn:microsoft.com/office/officeart/2005/8/layout/vList3"/>
    <dgm:cxn modelId="{F16E70C6-6201-4362-892B-94E80E4B0967}" type="presParOf" srcId="{098B0C89-748D-45A3-A0C2-E09E07BC877E}" destId="{78781084-CEAA-4E61-A130-AC5E5286DBB7}" srcOrd="0" destOrd="0" presId="urn:microsoft.com/office/officeart/2005/8/layout/vList3"/>
    <dgm:cxn modelId="{1821CDF3-8F03-44CC-9C7B-2239579FA50E}" type="presParOf" srcId="{098B0C89-748D-45A3-A0C2-E09E07BC877E}" destId="{F4270F3E-3713-4AC5-9442-2EC3379DA079}" srcOrd="1" destOrd="0" presId="urn:microsoft.com/office/officeart/2005/8/layout/vList3"/>
    <dgm:cxn modelId="{3168828D-1DB1-4C3B-9B01-5BDACAE109AE}" type="presParOf" srcId="{F8F31ED8-6753-49CB-86FF-CC6D4E6EDDF8}" destId="{91091E68-FF5E-4E60-A24F-B03AEDC0591A}" srcOrd="1" destOrd="0" presId="urn:microsoft.com/office/officeart/2005/8/layout/vList3"/>
    <dgm:cxn modelId="{08EBFCF7-1C58-43AE-AE21-D352AF433A4C}" type="presParOf" srcId="{F8F31ED8-6753-49CB-86FF-CC6D4E6EDDF8}" destId="{D0A26E3B-36CD-4A6A-B02D-5FF60CD2CC39}" srcOrd="2" destOrd="0" presId="urn:microsoft.com/office/officeart/2005/8/layout/vList3"/>
    <dgm:cxn modelId="{2F5F897E-BF6E-4CD6-8731-D57E5943D06D}" type="presParOf" srcId="{D0A26E3B-36CD-4A6A-B02D-5FF60CD2CC39}" destId="{8A521405-9796-49C4-B51D-72FC9ACDDEA4}" srcOrd="0" destOrd="0" presId="urn:microsoft.com/office/officeart/2005/8/layout/vList3"/>
    <dgm:cxn modelId="{AC353890-97F9-4C18-AB9E-7CC718BAB2F3}" type="presParOf" srcId="{D0A26E3B-36CD-4A6A-B02D-5FF60CD2CC39}" destId="{B1AEFF62-4D63-4AE6-9547-116FA28C4705}" srcOrd="1" destOrd="0" presId="urn:microsoft.com/office/officeart/2005/8/layout/vList3"/>
    <dgm:cxn modelId="{A9F3A464-74F2-4AEA-BBC8-70532BD86AA7}" type="presParOf" srcId="{F8F31ED8-6753-49CB-86FF-CC6D4E6EDDF8}" destId="{BC3A8C81-97B0-463A-B53B-57BF341E7052}" srcOrd="3" destOrd="0" presId="urn:microsoft.com/office/officeart/2005/8/layout/vList3"/>
    <dgm:cxn modelId="{3732C1AA-8D35-4D35-B1C4-F2B3636944D9}" type="presParOf" srcId="{F8F31ED8-6753-49CB-86FF-CC6D4E6EDDF8}" destId="{18B9BB69-D19A-471F-A093-F079C5BA095F}" srcOrd="4" destOrd="0" presId="urn:microsoft.com/office/officeart/2005/8/layout/vList3"/>
    <dgm:cxn modelId="{BC12C806-1A82-423B-8AB4-0D421D219DC4}" type="presParOf" srcId="{18B9BB69-D19A-471F-A093-F079C5BA095F}" destId="{0F510D8C-FD18-40A2-A014-215C1034D8D7}" srcOrd="0" destOrd="0" presId="urn:microsoft.com/office/officeart/2005/8/layout/vList3"/>
    <dgm:cxn modelId="{C40E1894-829C-4B4C-B74C-CB309BD66B7D}" type="presParOf" srcId="{18B9BB69-D19A-471F-A093-F079C5BA095F}" destId="{FF1C2DD7-B931-4A6D-8212-2FDCFDC8AF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F1353AE-F01C-4770-8C0F-77E5950E6A30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F41EF-0DDC-45F8-AA62-8C645C3BB3E2}" type="parTrans" cxnId="{A35686F1-1D34-412D-8B0A-DEE50BFC5F9C}">
      <dgm:prSet/>
      <dgm:spPr/>
      <dgm:t>
        <a:bodyPr/>
        <a:lstStyle/>
        <a:p>
          <a:endParaRPr lang="pl-PL"/>
        </a:p>
      </dgm:t>
    </dgm:pt>
    <dgm:pt modelId="{0E5AC9DA-8DE1-4E1B-B6D4-1DB477B91A68}" type="sibTrans" cxnId="{A35686F1-1D34-412D-8B0A-DEE50BFC5F9C}">
      <dgm:prSet/>
      <dgm:spPr/>
      <dgm:t>
        <a:bodyPr/>
        <a:lstStyle/>
        <a:p>
          <a:endParaRPr lang="pl-PL"/>
        </a:p>
      </dgm:t>
    </dgm:pt>
    <dgm:pt modelId="{BAFDFBCD-9473-40AB-8710-B8349473FE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2F7F4-41A1-4DBF-B9A9-503883EB52CD}" type="parTrans" cxnId="{9C38137A-52FB-446A-82DD-1F32F9C48F35}">
      <dgm:prSet/>
      <dgm:spPr/>
      <dgm:t>
        <a:bodyPr/>
        <a:lstStyle/>
        <a:p>
          <a:endParaRPr lang="pl-PL"/>
        </a:p>
      </dgm:t>
    </dgm:pt>
    <dgm:pt modelId="{0B291CF5-2C53-4295-9465-B525DDA0C7EF}" type="sibTrans" cxnId="{9C38137A-52FB-446A-82DD-1F32F9C48F35}">
      <dgm:prSet/>
      <dgm:spPr/>
      <dgm:t>
        <a:bodyPr/>
        <a:lstStyle/>
        <a:p>
          <a:endParaRPr lang="pl-PL"/>
        </a:p>
      </dgm:t>
    </dgm:pt>
    <dgm:pt modelId="{39BBD1CF-24FB-4B79-A426-D1C5A44E1A9C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07CEE-0A15-4053-A9C3-132A2BEE9C30}" type="parTrans" cxnId="{0AFA8D67-CA0B-47F6-B5B6-581623F663CB}">
      <dgm:prSet/>
      <dgm:spPr/>
      <dgm:t>
        <a:bodyPr/>
        <a:lstStyle/>
        <a:p>
          <a:endParaRPr lang="pl-PL"/>
        </a:p>
      </dgm:t>
    </dgm:pt>
    <dgm:pt modelId="{C27BD794-2F20-425C-AD6B-934CDCA953C1}" type="sibTrans" cxnId="{0AFA8D67-CA0B-47F6-B5B6-581623F663CB}">
      <dgm:prSet/>
      <dgm:spPr/>
      <dgm:t>
        <a:bodyPr/>
        <a:lstStyle/>
        <a:p>
          <a:endParaRPr lang="pl-PL"/>
        </a:p>
      </dgm:t>
    </dgm:pt>
    <dgm:pt modelId="{36A3CCB6-9248-48F6-AD07-D81E456A0F9B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dirty="0">
            <a:solidFill>
              <a:schemeClr val="bg1"/>
            </a:solidFill>
          </a:endParaRPr>
        </a:p>
      </dgm:t>
    </dgm:pt>
    <dgm:pt modelId="{90552E42-E446-4C2D-831F-8A696ABF01F5}" type="parTrans" cxnId="{900112F4-BB81-4504-B4A6-C1493760349B}">
      <dgm:prSet/>
      <dgm:spPr/>
      <dgm:t>
        <a:bodyPr/>
        <a:lstStyle/>
        <a:p>
          <a:endParaRPr lang="pl-PL"/>
        </a:p>
      </dgm:t>
    </dgm:pt>
    <dgm:pt modelId="{224AD5FA-B0B9-4423-8A45-8C2EF937432A}" type="sibTrans" cxnId="{900112F4-BB81-4504-B4A6-C1493760349B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BA4C813C-888C-4742-997E-11672B4FEF09}" type="pres">
      <dgm:prSet presAssocID="{9F1353AE-F01C-4770-8C0F-77E5950E6A30}" presName="composite" presStyleCnt="0"/>
      <dgm:spPr/>
    </dgm:pt>
    <dgm:pt modelId="{7D9392E9-1B15-4333-85AC-2C5EB7B6ED29}" type="pres">
      <dgm:prSet presAssocID="{9F1353AE-F01C-4770-8C0F-77E5950E6A30}" presName="imgShp" presStyleLbl="fgImgPlace1" presStyleIdx="0" presStyleCnt="4" custScaleX="91430" custScaleY="91430"/>
      <dgm:spPr/>
    </dgm:pt>
    <dgm:pt modelId="{17889F80-B987-4F51-8828-F60E715F5AA0}" type="pres">
      <dgm:prSet presAssocID="{9F1353AE-F01C-4770-8C0F-77E5950E6A30}" presName="txShp" presStyleLbl="node1" presStyleIdx="0" presStyleCnt="4" custLinFactNeighborX="641" custLinFactNeighborY="-156">
        <dgm:presLayoutVars>
          <dgm:bulletEnabled val="1"/>
        </dgm:presLayoutVars>
      </dgm:prSet>
      <dgm:spPr/>
    </dgm:pt>
    <dgm:pt modelId="{7BD763AB-E150-4A1C-B43A-ADEB477C5FA5}" type="pres">
      <dgm:prSet presAssocID="{0E5AC9DA-8DE1-4E1B-B6D4-1DB477B91A68}" presName="spacing" presStyleCnt="0"/>
      <dgm:spPr/>
    </dgm:pt>
    <dgm:pt modelId="{0650F377-3307-4779-908B-12C5EE42622E}" type="pres">
      <dgm:prSet presAssocID="{BAFDFBCD-9473-40AB-8710-B8349473FE2A}" presName="composite" presStyleCnt="0"/>
      <dgm:spPr/>
    </dgm:pt>
    <dgm:pt modelId="{42D0A3E1-939F-42E8-8D6F-30E6EC9A0E4B}" type="pres">
      <dgm:prSet presAssocID="{BAFDFBCD-9473-40AB-8710-B8349473FE2A}" presName="imgShp" presStyleLbl="fgImgPlace1" presStyleIdx="1" presStyleCnt="4" custScaleX="90662" custScaleY="88543" custLinFactNeighborX="2684" custLinFactNeighborY="-14590"/>
      <dgm:spPr/>
    </dgm:pt>
    <dgm:pt modelId="{632E6604-9FDF-4FBE-8AB3-964D2C504790}" type="pres">
      <dgm:prSet presAssocID="{BAFDFBCD-9473-40AB-8710-B8349473FE2A}" presName="txShp" presStyleLbl="node1" presStyleIdx="1" presStyleCnt="4" custLinFactNeighborX="691" custLinFactNeighborY="-11487">
        <dgm:presLayoutVars>
          <dgm:bulletEnabled val="1"/>
        </dgm:presLayoutVars>
      </dgm:prSet>
      <dgm:spPr/>
    </dgm:pt>
    <dgm:pt modelId="{8AF4FFF5-BBF0-4C15-8358-586B8F1221E5}" type="pres">
      <dgm:prSet presAssocID="{0B291CF5-2C53-4295-9465-B525DDA0C7EF}" presName="spacing" presStyleCnt="0"/>
      <dgm:spPr/>
    </dgm:pt>
    <dgm:pt modelId="{FBCB7934-F941-432A-8580-EDDBEFEFA603}" type="pres">
      <dgm:prSet presAssocID="{39BBD1CF-24FB-4B79-A426-D1C5A44E1A9C}" presName="composite" presStyleCnt="0"/>
      <dgm:spPr/>
    </dgm:pt>
    <dgm:pt modelId="{6FF0B502-8A36-441E-9710-DFE8F17CAA3B}" type="pres">
      <dgm:prSet presAssocID="{39BBD1CF-24FB-4B79-A426-D1C5A44E1A9C}" presName="imgShp" presStyleLbl="fgImgPlace1" presStyleIdx="2" presStyleCnt="4" custScaleX="85910" custScaleY="85910" custLinFactNeighborX="7780" custLinFactNeighborY="-14928"/>
      <dgm:spPr/>
    </dgm:pt>
    <dgm:pt modelId="{06384E00-35B3-4E28-A814-EA6BFE45B234}" type="pres">
      <dgm:prSet presAssocID="{39BBD1CF-24FB-4B79-A426-D1C5A44E1A9C}" presName="txShp" presStyleLbl="node1" presStyleIdx="2" presStyleCnt="4" custLinFactNeighborX="996" custLinFactNeighborY="-20458">
        <dgm:presLayoutVars>
          <dgm:bulletEnabled val="1"/>
        </dgm:presLayoutVars>
      </dgm:prSet>
      <dgm:spPr/>
    </dgm:pt>
    <dgm:pt modelId="{15CDC94A-CE81-4A79-BBB3-ACA44734F1CD}" type="pres">
      <dgm:prSet presAssocID="{C27BD794-2F20-425C-AD6B-934CDCA953C1}" presName="spacing" presStyleCnt="0"/>
      <dgm:spPr/>
    </dgm:pt>
    <dgm:pt modelId="{13442196-B55E-4F1F-9E2B-F7AD3B3D4DAF}" type="pres">
      <dgm:prSet presAssocID="{36A3CCB6-9248-48F6-AD07-D81E456A0F9B}" presName="composite" presStyleCnt="0"/>
      <dgm:spPr/>
    </dgm:pt>
    <dgm:pt modelId="{AA6D0D3E-00C9-4D5C-A60A-444B7A6288D5}" type="pres">
      <dgm:prSet presAssocID="{36A3CCB6-9248-48F6-AD07-D81E456A0F9B}" presName="imgShp" presStyleLbl="fgImgPlace1" presStyleIdx="3" presStyleCnt="4" custLinFactNeighborX="113" custLinFactNeighborY="-30500"/>
      <dgm:spPr/>
    </dgm:pt>
    <dgm:pt modelId="{0AA13524-92A2-4992-BA58-D041BF4AE8BD}" type="pres">
      <dgm:prSet presAssocID="{36A3CCB6-9248-48F6-AD07-D81E456A0F9B}" presName="txShp" presStyleLbl="node1" presStyleIdx="3" presStyleCnt="4" custScaleX="101313" custScaleY="124847" custLinFactNeighborX="27" custLinFactNeighborY="-28275">
        <dgm:presLayoutVars>
          <dgm:bulletEnabled val="1"/>
        </dgm:presLayoutVars>
      </dgm:prSet>
      <dgm:spPr/>
    </dgm:pt>
  </dgm:ptLst>
  <dgm:cxnLst>
    <dgm:cxn modelId="{726FD400-97F5-4DE1-9016-F2CD56ACDBAB}" type="presOf" srcId="{B02F5977-CD50-43F6-AD47-E8BAF26DFBDA}" destId="{F8F31ED8-6753-49CB-86FF-CC6D4E6EDDF8}" srcOrd="0" destOrd="0" presId="urn:microsoft.com/office/officeart/2005/8/layout/vList3"/>
    <dgm:cxn modelId="{0AFA8D67-CA0B-47F6-B5B6-581623F663CB}" srcId="{B02F5977-CD50-43F6-AD47-E8BAF26DFBDA}" destId="{39BBD1CF-24FB-4B79-A426-D1C5A44E1A9C}" srcOrd="2" destOrd="0" parTransId="{53207CEE-0A15-4053-A9C3-132A2BEE9C30}" sibTransId="{C27BD794-2F20-425C-AD6B-934CDCA953C1}"/>
    <dgm:cxn modelId="{9C38137A-52FB-446A-82DD-1F32F9C48F35}" srcId="{B02F5977-CD50-43F6-AD47-E8BAF26DFBDA}" destId="{BAFDFBCD-9473-40AB-8710-B8349473FE2A}" srcOrd="1" destOrd="0" parTransId="{09A2F7F4-41A1-4DBF-B9A9-503883EB52CD}" sibTransId="{0B291CF5-2C53-4295-9465-B525DDA0C7EF}"/>
    <dgm:cxn modelId="{D4769C90-7B40-4530-85F3-832F5BA43D06}" type="presOf" srcId="{36A3CCB6-9248-48F6-AD07-D81E456A0F9B}" destId="{0AA13524-92A2-4992-BA58-D041BF4AE8BD}" srcOrd="0" destOrd="0" presId="urn:microsoft.com/office/officeart/2005/8/layout/vList3"/>
    <dgm:cxn modelId="{A78562B2-D639-4324-9BF0-E49BCEFFD158}" type="presOf" srcId="{BAFDFBCD-9473-40AB-8710-B8349473FE2A}" destId="{632E6604-9FDF-4FBE-8AB3-964D2C504790}" srcOrd="0" destOrd="0" presId="urn:microsoft.com/office/officeart/2005/8/layout/vList3"/>
    <dgm:cxn modelId="{8FC09DBE-CDEB-4FC0-AEE5-0A8A88D6BFE1}" type="presOf" srcId="{39BBD1CF-24FB-4B79-A426-D1C5A44E1A9C}" destId="{06384E00-35B3-4E28-A814-EA6BFE45B234}" srcOrd="0" destOrd="0" presId="urn:microsoft.com/office/officeart/2005/8/layout/vList3"/>
    <dgm:cxn modelId="{A35686F1-1D34-412D-8B0A-DEE50BFC5F9C}" srcId="{B02F5977-CD50-43F6-AD47-E8BAF26DFBDA}" destId="{9F1353AE-F01C-4770-8C0F-77E5950E6A30}" srcOrd="0" destOrd="0" parTransId="{5EBF41EF-0DDC-45F8-AA62-8C645C3BB3E2}" sibTransId="{0E5AC9DA-8DE1-4E1B-B6D4-1DB477B91A68}"/>
    <dgm:cxn modelId="{900112F4-BB81-4504-B4A6-C1493760349B}" srcId="{B02F5977-CD50-43F6-AD47-E8BAF26DFBDA}" destId="{36A3CCB6-9248-48F6-AD07-D81E456A0F9B}" srcOrd="3" destOrd="0" parTransId="{90552E42-E446-4C2D-831F-8A696ABF01F5}" sibTransId="{224AD5FA-B0B9-4423-8A45-8C2EF937432A}"/>
    <dgm:cxn modelId="{D3DFF5F5-69E5-4A3D-853C-D9FF61B06469}" type="presOf" srcId="{9F1353AE-F01C-4770-8C0F-77E5950E6A30}" destId="{17889F80-B987-4F51-8828-F60E715F5AA0}" srcOrd="0" destOrd="0" presId="urn:microsoft.com/office/officeart/2005/8/layout/vList3"/>
    <dgm:cxn modelId="{D3CAE61A-2EFC-4EAC-A7B9-0555839A7448}" type="presParOf" srcId="{F8F31ED8-6753-49CB-86FF-CC6D4E6EDDF8}" destId="{BA4C813C-888C-4742-997E-11672B4FEF09}" srcOrd="0" destOrd="0" presId="urn:microsoft.com/office/officeart/2005/8/layout/vList3"/>
    <dgm:cxn modelId="{60C5FB73-3BA0-4E98-9B79-E8500C57DB88}" type="presParOf" srcId="{BA4C813C-888C-4742-997E-11672B4FEF09}" destId="{7D9392E9-1B15-4333-85AC-2C5EB7B6ED29}" srcOrd="0" destOrd="0" presId="urn:microsoft.com/office/officeart/2005/8/layout/vList3"/>
    <dgm:cxn modelId="{1D4D12D6-EA54-4862-B068-E8E2C7A87066}" type="presParOf" srcId="{BA4C813C-888C-4742-997E-11672B4FEF09}" destId="{17889F80-B987-4F51-8828-F60E715F5AA0}" srcOrd="1" destOrd="0" presId="urn:microsoft.com/office/officeart/2005/8/layout/vList3"/>
    <dgm:cxn modelId="{B8AC5DB3-0F10-4DE6-9FA6-B37B38C598CB}" type="presParOf" srcId="{F8F31ED8-6753-49CB-86FF-CC6D4E6EDDF8}" destId="{7BD763AB-E150-4A1C-B43A-ADEB477C5FA5}" srcOrd="1" destOrd="0" presId="urn:microsoft.com/office/officeart/2005/8/layout/vList3"/>
    <dgm:cxn modelId="{63B4E80C-667A-4370-A548-CCD352102325}" type="presParOf" srcId="{F8F31ED8-6753-49CB-86FF-CC6D4E6EDDF8}" destId="{0650F377-3307-4779-908B-12C5EE42622E}" srcOrd="2" destOrd="0" presId="urn:microsoft.com/office/officeart/2005/8/layout/vList3"/>
    <dgm:cxn modelId="{A8BACC62-80B2-417F-8FA2-8D084533D29D}" type="presParOf" srcId="{0650F377-3307-4779-908B-12C5EE42622E}" destId="{42D0A3E1-939F-42E8-8D6F-30E6EC9A0E4B}" srcOrd="0" destOrd="0" presId="urn:microsoft.com/office/officeart/2005/8/layout/vList3"/>
    <dgm:cxn modelId="{2BDAF7EF-D2E8-41DA-A1A4-D620F16ACF21}" type="presParOf" srcId="{0650F377-3307-4779-908B-12C5EE42622E}" destId="{632E6604-9FDF-4FBE-8AB3-964D2C504790}" srcOrd="1" destOrd="0" presId="urn:microsoft.com/office/officeart/2005/8/layout/vList3"/>
    <dgm:cxn modelId="{78FF9AD5-A336-406D-86B8-09BD321581D5}" type="presParOf" srcId="{F8F31ED8-6753-49CB-86FF-CC6D4E6EDDF8}" destId="{8AF4FFF5-BBF0-4C15-8358-586B8F1221E5}" srcOrd="3" destOrd="0" presId="urn:microsoft.com/office/officeart/2005/8/layout/vList3"/>
    <dgm:cxn modelId="{D6BCDC8C-905F-4D13-AD16-CC87D8BE6C4C}" type="presParOf" srcId="{F8F31ED8-6753-49CB-86FF-CC6D4E6EDDF8}" destId="{FBCB7934-F941-432A-8580-EDDBEFEFA603}" srcOrd="4" destOrd="0" presId="urn:microsoft.com/office/officeart/2005/8/layout/vList3"/>
    <dgm:cxn modelId="{ABB53589-0E1B-454B-93B8-1A9A106769F0}" type="presParOf" srcId="{FBCB7934-F941-432A-8580-EDDBEFEFA603}" destId="{6FF0B502-8A36-441E-9710-DFE8F17CAA3B}" srcOrd="0" destOrd="0" presId="urn:microsoft.com/office/officeart/2005/8/layout/vList3"/>
    <dgm:cxn modelId="{03F82677-08FB-46D6-BDF1-B93C60E7FD5F}" type="presParOf" srcId="{FBCB7934-F941-432A-8580-EDDBEFEFA603}" destId="{06384E00-35B3-4E28-A814-EA6BFE45B234}" srcOrd="1" destOrd="0" presId="urn:microsoft.com/office/officeart/2005/8/layout/vList3"/>
    <dgm:cxn modelId="{6537D069-1178-4677-B795-5552C5D4AB7F}" type="presParOf" srcId="{F8F31ED8-6753-49CB-86FF-CC6D4E6EDDF8}" destId="{15CDC94A-CE81-4A79-BBB3-ACA44734F1CD}" srcOrd="5" destOrd="0" presId="urn:microsoft.com/office/officeart/2005/8/layout/vList3"/>
    <dgm:cxn modelId="{2660D0F2-183D-463F-B603-086D4FCBBF72}" type="presParOf" srcId="{F8F31ED8-6753-49CB-86FF-CC6D4E6EDDF8}" destId="{13442196-B55E-4F1F-9E2B-F7AD3B3D4DAF}" srcOrd="6" destOrd="0" presId="urn:microsoft.com/office/officeart/2005/8/layout/vList3"/>
    <dgm:cxn modelId="{3278F951-42A6-4C9D-9E8F-C6916E7D36CB}" type="presParOf" srcId="{13442196-B55E-4F1F-9E2B-F7AD3B3D4DAF}" destId="{AA6D0D3E-00C9-4D5C-A60A-444B7A6288D5}" srcOrd="0" destOrd="0" presId="urn:microsoft.com/office/officeart/2005/8/layout/vList3"/>
    <dgm:cxn modelId="{A017D6BB-3445-411A-A628-8517B13F36C7}" type="presParOf" srcId="{13442196-B55E-4F1F-9E2B-F7AD3B3D4DAF}" destId="{0AA13524-92A2-4992-BA58-D041BF4AE8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CA847-7241-4B43-9ADD-303717E81F6F}">
      <dsp:nvSpPr>
        <dsp:cNvPr id="0" name=""/>
        <dsp:cNvSpPr/>
      </dsp:nvSpPr>
      <dsp:spPr>
        <a:xfrm>
          <a:off x="-422429" y="0"/>
          <a:ext cx="6051642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sp:txBody>
      <dsp:txXfrm>
        <a:off x="-386720" y="35709"/>
        <a:ext cx="4527118" cy="1147782"/>
      </dsp:txXfrm>
    </dsp:sp>
    <dsp:sp modelId="{7C878AB4-762B-4A6A-B3C4-06213CBEED3F}">
      <dsp:nvSpPr>
        <dsp:cNvPr id="0" name=""/>
        <dsp:cNvSpPr/>
      </dsp:nvSpPr>
      <dsp:spPr>
        <a:xfrm>
          <a:off x="83088" y="1422399"/>
          <a:ext cx="5907645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sp:txBody>
      <dsp:txXfrm>
        <a:off x="118797" y="1458108"/>
        <a:ext cx="4411442" cy="1147782"/>
      </dsp:txXfrm>
    </dsp:sp>
    <dsp:sp modelId="{DBEBDFFD-891E-46CA-A98E-19BC0D6FD880}">
      <dsp:nvSpPr>
        <dsp:cNvPr id="0" name=""/>
        <dsp:cNvSpPr/>
      </dsp:nvSpPr>
      <dsp:spPr>
        <a:xfrm>
          <a:off x="446112" y="2844799"/>
          <a:ext cx="6095996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sp:txBody>
      <dsp:txXfrm>
        <a:off x="481821" y="2880508"/>
        <a:ext cx="4554367" cy="1147782"/>
      </dsp:txXfrm>
    </dsp:sp>
    <dsp:sp modelId="{278D29D7-EA3E-4933-B646-4C2E3696C072}">
      <dsp:nvSpPr>
        <dsp:cNvPr id="0" name=""/>
        <dsp:cNvSpPr/>
      </dsp:nvSpPr>
      <dsp:spPr>
        <a:xfrm>
          <a:off x="4378031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4556339" y="924560"/>
        <a:ext cx="435864" cy="596341"/>
      </dsp:txXfrm>
    </dsp:sp>
    <dsp:sp modelId="{49B47C75-C047-4B28-80F3-8E60ED1AEA0C}">
      <dsp:nvSpPr>
        <dsp:cNvPr id="0" name=""/>
        <dsp:cNvSpPr/>
      </dsp:nvSpPr>
      <dsp:spPr>
        <a:xfrm>
          <a:off x="4835231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5013539" y="2338832"/>
        <a:ext cx="435864" cy="5963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27808" y="15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533"/>
        <a:ext cx="5006376" cy="852491"/>
      </dsp:txXfrm>
    </dsp:sp>
    <dsp:sp modelId="{DED003CC-2812-4A9C-8807-C49A777B316D}">
      <dsp:nvSpPr>
        <dsp:cNvPr id="0" name=""/>
        <dsp:cNvSpPr/>
      </dsp:nvSpPr>
      <dsp:spPr>
        <a:xfrm>
          <a:off x="1101563" y="15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27808" y="1108500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108500"/>
        <a:ext cx="5006376" cy="852491"/>
      </dsp:txXfrm>
    </dsp:sp>
    <dsp:sp modelId="{69949D86-BE3F-4A11-B96B-C84D7ADF88B3}">
      <dsp:nvSpPr>
        <dsp:cNvPr id="0" name=""/>
        <dsp:cNvSpPr/>
      </dsp:nvSpPr>
      <dsp:spPr>
        <a:xfrm>
          <a:off x="1101563" y="1108500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27808" y="2215467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2215467"/>
        <a:ext cx="5006376" cy="852491"/>
      </dsp:txXfrm>
    </dsp:sp>
    <dsp:sp modelId="{93287E4C-9AB7-4716-AA0B-ACD0EA0F7499}">
      <dsp:nvSpPr>
        <dsp:cNvPr id="0" name=""/>
        <dsp:cNvSpPr/>
      </dsp:nvSpPr>
      <dsp:spPr>
        <a:xfrm>
          <a:off x="1101563" y="2215467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527808" y="33224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3322433"/>
        <a:ext cx="5006376" cy="852491"/>
      </dsp:txXfrm>
    </dsp:sp>
    <dsp:sp modelId="{F59CE029-0FC8-4130-8D1F-3EBDA3501DFE}">
      <dsp:nvSpPr>
        <dsp:cNvPr id="0" name=""/>
        <dsp:cNvSpPr/>
      </dsp:nvSpPr>
      <dsp:spPr>
        <a:xfrm>
          <a:off x="1101563" y="33224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12081" y="2920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920"/>
        <a:ext cx="5022104" cy="789581"/>
      </dsp:txXfrm>
    </dsp:sp>
    <dsp:sp modelId="{DED003CC-2812-4A9C-8807-C49A777B316D}">
      <dsp:nvSpPr>
        <dsp:cNvPr id="0" name=""/>
        <dsp:cNvSpPr/>
      </dsp:nvSpPr>
      <dsp:spPr>
        <a:xfrm>
          <a:off x="1117290" y="2920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12081" y="1028198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1028198"/>
        <a:ext cx="5022104" cy="789581"/>
      </dsp:txXfrm>
    </dsp:sp>
    <dsp:sp modelId="{69949D86-BE3F-4A11-B96B-C84D7ADF88B3}">
      <dsp:nvSpPr>
        <dsp:cNvPr id="0" name=""/>
        <dsp:cNvSpPr/>
      </dsp:nvSpPr>
      <dsp:spPr>
        <a:xfrm>
          <a:off x="1117290" y="1028198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12081" y="2053476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053476"/>
        <a:ext cx="5022104" cy="789581"/>
      </dsp:txXfrm>
    </dsp:sp>
    <dsp:sp modelId="{93287E4C-9AB7-4716-AA0B-ACD0EA0F7499}">
      <dsp:nvSpPr>
        <dsp:cNvPr id="0" name=""/>
        <dsp:cNvSpPr/>
      </dsp:nvSpPr>
      <dsp:spPr>
        <a:xfrm>
          <a:off x="1117290" y="2053476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472BA-22B3-48B1-AD60-A4DD844FF58F}">
      <dsp:nvSpPr>
        <dsp:cNvPr id="0" name=""/>
        <dsp:cNvSpPr/>
      </dsp:nvSpPr>
      <dsp:spPr>
        <a:xfrm rot="10800000">
          <a:off x="1512081" y="3078754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kern="1200" dirty="0">
            <a:solidFill>
              <a:schemeClr val="bg1"/>
            </a:solidFill>
          </a:endParaRPr>
        </a:p>
      </dsp:txBody>
      <dsp:txXfrm rot="10800000">
        <a:off x="1709476" y="3078754"/>
        <a:ext cx="5022104" cy="789581"/>
      </dsp:txXfrm>
    </dsp:sp>
    <dsp:sp modelId="{BE44CC08-D88C-4975-B52D-AFC013BC5AC6}">
      <dsp:nvSpPr>
        <dsp:cNvPr id="0" name=""/>
        <dsp:cNvSpPr/>
      </dsp:nvSpPr>
      <dsp:spPr>
        <a:xfrm>
          <a:off x="1117290" y="3078754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465106" y="4094707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662501" y="4094707"/>
        <a:ext cx="5022104" cy="789581"/>
      </dsp:txXfrm>
    </dsp:sp>
    <dsp:sp modelId="{F59CE029-0FC8-4130-8D1F-3EBDA3501DFE}">
      <dsp:nvSpPr>
        <dsp:cNvPr id="0" name=""/>
        <dsp:cNvSpPr/>
      </dsp:nvSpPr>
      <dsp:spPr>
        <a:xfrm>
          <a:off x="1073792" y="4094707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02768-8BFB-44FD-AE74-229E744010AF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sp:txBody>
      <dsp:txXfrm>
        <a:off x="21425" y="21425"/>
        <a:ext cx="3818966" cy="688670"/>
      </dsp:txXfrm>
    </dsp:sp>
    <dsp:sp modelId="{EF03350F-4A3B-4FA3-A2E1-B401055EBD0A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sp:txBody>
      <dsp:txXfrm>
        <a:off x="371945" y="854545"/>
        <a:ext cx="3825062" cy="688669"/>
      </dsp:txXfrm>
    </dsp:sp>
    <dsp:sp modelId="{A04A6440-6876-4AA4-BB23-EF3D6902E3A5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sp:txBody>
      <dsp:txXfrm>
        <a:off x="722464" y="1687665"/>
        <a:ext cx="3825062" cy="688669"/>
      </dsp:txXfrm>
    </dsp:sp>
    <dsp:sp modelId="{650A39B9-B3FE-46F3-8134-CD8C0D253080}">
      <dsp:nvSpPr>
        <dsp:cNvPr id="0" name=""/>
        <dsp:cNvSpPr/>
      </dsp:nvSpPr>
      <dsp:spPr>
        <a:xfrm>
          <a:off x="815760" y="2499360"/>
          <a:ext cx="5165518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sp:txBody>
      <dsp:txXfrm>
        <a:off x="837185" y="2520785"/>
        <a:ext cx="4213671" cy="688669"/>
      </dsp:txXfrm>
    </dsp:sp>
    <dsp:sp modelId="{B9E0B809-DE6B-43A3-9105-59A588EE3657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sp:txBody>
      <dsp:txXfrm>
        <a:off x="1423504" y="3353905"/>
        <a:ext cx="3825062" cy="688669"/>
      </dsp:txXfrm>
    </dsp:sp>
    <dsp:sp modelId="{15FAD471-DF9E-4FAF-8786-0C2751D60C00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4325417" y="534416"/>
        <a:ext cx="261518" cy="357805"/>
      </dsp:txXfrm>
    </dsp:sp>
    <dsp:sp modelId="{7057A5B7-D073-4A04-9461-41CCDC3DB591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4675937" y="1367536"/>
        <a:ext cx="261518" cy="357805"/>
      </dsp:txXfrm>
    </dsp:sp>
    <dsp:sp modelId="{44708A2E-B35B-430F-BBBC-FC2CDE29E24E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5026457" y="2188464"/>
        <a:ext cx="261518" cy="357805"/>
      </dsp:txXfrm>
    </dsp:sp>
    <dsp:sp modelId="{09D10E85-5476-48C8-8B28-CC5BEC3C7040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5376977" y="3029712"/>
        <a:ext cx="261518" cy="357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11CF5-93F0-4C36-9968-AB40103685A2}">
      <dsp:nvSpPr>
        <dsp:cNvPr id="0" name=""/>
        <dsp:cNvSpPr/>
      </dsp:nvSpPr>
      <dsp:spPr>
        <a:xfrm>
          <a:off x="3433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sp:txBody>
      <dsp:txXfrm>
        <a:off x="53590" y="1460771"/>
        <a:ext cx="1400742" cy="926971"/>
      </dsp:txXfrm>
    </dsp:sp>
    <dsp:sp modelId="{66D3AC7C-0141-4073-9470-961A0A1BC7E4}">
      <dsp:nvSpPr>
        <dsp:cNvPr id="0" name=""/>
        <dsp:cNvSpPr/>
      </dsp:nvSpPr>
      <dsp:spPr>
        <a:xfrm>
          <a:off x="1654595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1654595" y="1812578"/>
        <a:ext cx="222756" cy="223358"/>
      </dsp:txXfrm>
    </dsp:sp>
    <dsp:sp modelId="{25ECD10F-C0D7-42C3-BE69-FE0389ED56AB}">
      <dsp:nvSpPr>
        <dsp:cNvPr id="0" name=""/>
        <dsp:cNvSpPr/>
      </dsp:nvSpPr>
      <dsp:spPr>
        <a:xfrm>
          <a:off x="2104912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sp:txBody>
      <dsp:txXfrm>
        <a:off x="2155069" y="1460771"/>
        <a:ext cx="1400742" cy="926971"/>
      </dsp:txXfrm>
    </dsp:sp>
    <dsp:sp modelId="{D1854C89-D53F-4559-9C7D-B642333A6F6E}">
      <dsp:nvSpPr>
        <dsp:cNvPr id="0" name=""/>
        <dsp:cNvSpPr/>
      </dsp:nvSpPr>
      <dsp:spPr>
        <a:xfrm>
          <a:off x="3756074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3756074" y="1812578"/>
        <a:ext cx="222756" cy="223358"/>
      </dsp:txXfrm>
    </dsp:sp>
    <dsp:sp modelId="{319D5196-1950-4483-8931-7DCDB25DFF21}">
      <dsp:nvSpPr>
        <dsp:cNvPr id="0" name=""/>
        <dsp:cNvSpPr/>
      </dsp:nvSpPr>
      <dsp:spPr>
        <a:xfrm>
          <a:off x="4206391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sp:txBody>
      <dsp:txXfrm>
        <a:off x="4256548" y="1460771"/>
        <a:ext cx="1400742" cy="926971"/>
      </dsp:txXfrm>
    </dsp:sp>
    <dsp:sp modelId="{D6C8DDAB-092E-40E0-AB9C-60703A870AB4}">
      <dsp:nvSpPr>
        <dsp:cNvPr id="0" name=""/>
        <dsp:cNvSpPr/>
      </dsp:nvSpPr>
      <dsp:spPr>
        <a:xfrm>
          <a:off x="5857553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5857553" y="1812578"/>
        <a:ext cx="222756" cy="223358"/>
      </dsp:txXfrm>
    </dsp:sp>
    <dsp:sp modelId="{66C33FC3-D8CD-4992-AA51-EBDC1F630A11}">
      <dsp:nvSpPr>
        <dsp:cNvPr id="0" name=""/>
        <dsp:cNvSpPr/>
      </dsp:nvSpPr>
      <dsp:spPr>
        <a:xfrm>
          <a:off x="6307870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sp:txBody>
      <dsp:txXfrm>
        <a:off x="6358027" y="1460771"/>
        <a:ext cx="1400742" cy="926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924680" y="2346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kern="1200" dirty="0">
            <a:solidFill>
              <a:schemeClr val="bg1"/>
            </a:solidFill>
          </a:endParaRPr>
        </a:p>
      </dsp:txBody>
      <dsp:txXfrm rot="10800000">
        <a:off x="1163460" y="2346"/>
        <a:ext cx="5818511" cy="955120"/>
      </dsp:txXfrm>
    </dsp:sp>
    <dsp:sp modelId="{42315A59-B502-4CF0-A9F0-292343387E69}">
      <dsp:nvSpPr>
        <dsp:cNvPr id="0" name=""/>
        <dsp:cNvSpPr/>
      </dsp:nvSpPr>
      <dsp:spPr>
        <a:xfrm>
          <a:off x="400032" y="8364"/>
          <a:ext cx="955120" cy="9551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C64FF-D30B-4CBC-B056-51163B678287}">
      <dsp:nvSpPr>
        <dsp:cNvPr id="0" name=""/>
        <dsp:cNvSpPr/>
      </dsp:nvSpPr>
      <dsp:spPr>
        <a:xfrm rot="10800000">
          <a:off x="865918" y="1104095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1104095"/>
        <a:ext cx="5818511" cy="955120"/>
      </dsp:txXfrm>
    </dsp:sp>
    <dsp:sp modelId="{3918CD87-E3E1-4A6C-81EF-FBA9F3DE9E50}">
      <dsp:nvSpPr>
        <dsp:cNvPr id="0" name=""/>
        <dsp:cNvSpPr/>
      </dsp:nvSpPr>
      <dsp:spPr>
        <a:xfrm>
          <a:off x="586834" y="1539549"/>
          <a:ext cx="523071" cy="3410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84F7D-1207-44EA-B48B-F85A0C38FBFA}">
      <dsp:nvSpPr>
        <dsp:cNvPr id="0" name=""/>
        <dsp:cNvSpPr/>
      </dsp:nvSpPr>
      <dsp:spPr>
        <a:xfrm rot="10800000">
          <a:off x="895140" y="2160647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kern="1200" dirty="0">
              <a:solidFill>
                <a:schemeClr val="bg1"/>
              </a:solidFill>
              <a:effectLst/>
            </a:rPr>
          </a:br>
          <a:r>
            <a:rPr lang="pl-PL" sz="2000" b="1" kern="1200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33920" y="2160647"/>
        <a:ext cx="5818511" cy="955120"/>
      </dsp:txXfrm>
    </dsp:sp>
    <dsp:sp modelId="{E31AF9A7-153D-41E2-9F24-90F6F5328878}">
      <dsp:nvSpPr>
        <dsp:cNvPr id="0" name=""/>
        <dsp:cNvSpPr/>
      </dsp:nvSpPr>
      <dsp:spPr>
        <a:xfrm flipV="1">
          <a:off x="400032" y="2907709"/>
          <a:ext cx="955120" cy="5298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35F37-1311-4F7D-8FD0-2AA41D2E0480}">
      <dsp:nvSpPr>
        <dsp:cNvPr id="0" name=""/>
        <dsp:cNvSpPr/>
      </dsp:nvSpPr>
      <dsp:spPr>
        <a:xfrm rot="10800000">
          <a:off x="865918" y="3244669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3244669"/>
        <a:ext cx="5818511" cy="955120"/>
      </dsp:txXfrm>
    </dsp:sp>
    <dsp:sp modelId="{B41CBF6A-A90B-489D-BFC9-54BB75DC3D21}">
      <dsp:nvSpPr>
        <dsp:cNvPr id="0" name=""/>
        <dsp:cNvSpPr/>
      </dsp:nvSpPr>
      <dsp:spPr>
        <a:xfrm flipV="1">
          <a:off x="603129" y="3670151"/>
          <a:ext cx="523071" cy="3789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1206851" y="54176"/>
          <a:ext cx="3715634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kern="1200" dirty="0">
            <a:solidFill>
              <a:schemeClr val="bg1"/>
            </a:solidFill>
          </a:endParaRPr>
        </a:p>
      </dsp:txBody>
      <dsp:txXfrm rot="10800000">
        <a:off x="1384387" y="54176"/>
        <a:ext cx="3538098" cy="710146"/>
      </dsp:txXfrm>
    </dsp:sp>
    <dsp:sp modelId="{42315A59-B502-4CF0-A9F0-292343387E69}">
      <dsp:nvSpPr>
        <dsp:cNvPr id="0" name=""/>
        <dsp:cNvSpPr/>
      </dsp:nvSpPr>
      <dsp:spPr>
        <a:xfrm>
          <a:off x="708587" y="12377"/>
          <a:ext cx="727573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F849A-E216-4EA1-A6DA-CBA4881340F5}">
      <dsp:nvSpPr>
        <dsp:cNvPr id="0" name=""/>
        <dsp:cNvSpPr/>
      </dsp:nvSpPr>
      <dsp:spPr>
        <a:xfrm rot="10800000">
          <a:off x="1123340" y="925290"/>
          <a:ext cx="3773191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00876" y="925290"/>
        <a:ext cx="3595655" cy="710146"/>
      </dsp:txXfrm>
    </dsp:sp>
    <dsp:sp modelId="{61E8E834-3EF6-4CFE-A646-B71EF2789F62}">
      <dsp:nvSpPr>
        <dsp:cNvPr id="0" name=""/>
        <dsp:cNvSpPr/>
      </dsp:nvSpPr>
      <dsp:spPr>
        <a:xfrm>
          <a:off x="729681" y="923728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22E25-6DF7-4344-9695-3FDF5DC63275}">
      <dsp:nvSpPr>
        <dsp:cNvPr id="0" name=""/>
        <dsp:cNvSpPr/>
      </dsp:nvSpPr>
      <dsp:spPr>
        <a:xfrm rot="10800000">
          <a:off x="1116860" y="1898658"/>
          <a:ext cx="3824996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96" y="1898658"/>
        <a:ext cx="3647460" cy="710146"/>
      </dsp:txXfrm>
    </dsp:sp>
    <dsp:sp modelId="{6D153697-17A0-4E28-AF85-3640D03C8EF7}">
      <dsp:nvSpPr>
        <dsp:cNvPr id="0" name=""/>
        <dsp:cNvSpPr/>
      </dsp:nvSpPr>
      <dsp:spPr>
        <a:xfrm>
          <a:off x="716729" y="1845859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DC6F1-94E2-4D9A-B785-7E85C932A999}">
      <dsp:nvSpPr>
        <dsp:cNvPr id="0" name=""/>
        <dsp:cNvSpPr/>
      </dsp:nvSpPr>
      <dsp:spPr>
        <a:xfrm rot="10800000">
          <a:off x="1119441" y="2780005"/>
          <a:ext cx="3815556" cy="699728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73" y="2780005"/>
        <a:ext cx="3640624" cy="699728"/>
      </dsp:txXfrm>
    </dsp:sp>
    <dsp:sp modelId="{BBA445AB-3207-4A5C-81E7-CC00A6DFB258}">
      <dsp:nvSpPr>
        <dsp:cNvPr id="0" name=""/>
        <dsp:cNvSpPr/>
      </dsp:nvSpPr>
      <dsp:spPr>
        <a:xfrm>
          <a:off x="727838" y="2758971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139937" y="396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396"/>
        <a:ext cx="3655794" cy="700123"/>
      </dsp:txXfrm>
    </dsp:sp>
    <dsp:sp modelId="{78781084-CEAA-4E61-A130-AC5E5286DBB7}">
      <dsp:nvSpPr>
        <dsp:cNvPr id="0" name=""/>
        <dsp:cNvSpPr/>
      </dsp:nvSpPr>
      <dsp:spPr>
        <a:xfrm>
          <a:off x="789876" y="396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50D1E-0BB8-4D81-826B-AACD2641E25E}">
      <dsp:nvSpPr>
        <dsp:cNvPr id="0" name=""/>
        <dsp:cNvSpPr/>
      </dsp:nvSpPr>
      <dsp:spPr>
        <a:xfrm rot="10800000">
          <a:off x="1139937" y="909511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909511"/>
        <a:ext cx="3655794" cy="700123"/>
      </dsp:txXfrm>
    </dsp:sp>
    <dsp:sp modelId="{E65AE409-6C23-4CBF-A23B-67EC36037CD0}">
      <dsp:nvSpPr>
        <dsp:cNvPr id="0" name=""/>
        <dsp:cNvSpPr/>
      </dsp:nvSpPr>
      <dsp:spPr>
        <a:xfrm>
          <a:off x="789876" y="909511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C821A-EC36-473C-BD2B-10559B32DE24}">
      <dsp:nvSpPr>
        <dsp:cNvPr id="0" name=""/>
        <dsp:cNvSpPr/>
      </dsp:nvSpPr>
      <dsp:spPr>
        <a:xfrm rot="10800000">
          <a:off x="1139937" y="1818627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1818627"/>
        <a:ext cx="3655794" cy="700123"/>
      </dsp:txXfrm>
    </dsp:sp>
    <dsp:sp modelId="{8CBBE456-2D5C-4DBF-8ABB-42FCEE71FA04}">
      <dsp:nvSpPr>
        <dsp:cNvPr id="0" name=""/>
        <dsp:cNvSpPr/>
      </dsp:nvSpPr>
      <dsp:spPr>
        <a:xfrm>
          <a:off x="789876" y="1818627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022654" y="26"/>
          <a:ext cx="3747261" cy="82574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29089" y="26"/>
        <a:ext cx="3540826" cy="825740"/>
      </dsp:txXfrm>
    </dsp:sp>
    <dsp:sp modelId="{78781084-CEAA-4E61-A130-AC5E5286DBB7}">
      <dsp:nvSpPr>
        <dsp:cNvPr id="0" name=""/>
        <dsp:cNvSpPr/>
      </dsp:nvSpPr>
      <dsp:spPr>
        <a:xfrm>
          <a:off x="702691" y="55682"/>
          <a:ext cx="747904" cy="71442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EFF62-4D63-4AE6-9547-116FA28C4705}">
      <dsp:nvSpPr>
        <dsp:cNvPr id="0" name=""/>
        <dsp:cNvSpPr/>
      </dsp:nvSpPr>
      <dsp:spPr>
        <a:xfrm rot="10800000">
          <a:off x="1052767" y="964644"/>
          <a:ext cx="3747261" cy="885566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74158" y="964644"/>
        <a:ext cx="3525870" cy="885566"/>
      </dsp:txXfrm>
    </dsp:sp>
    <dsp:sp modelId="{8A521405-9796-49C4-B51D-72FC9ACDDEA4}">
      <dsp:nvSpPr>
        <dsp:cNvPr id="0" name=""/>
        <dsp:cNvSpPr/>
      </dsp:nvSpPr>
      <dsp:spPr>
        <a:xfrm>
          <a:off x="712388" y="1012629"/>
          <a:ext cx="772859" cy="7728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2DD7-B931-4A6D-8212-2FDCFDC8AFE1}">
      <dsp:nvSpPr>
        <dsp:cNvPr id="0" name=""/>
        <dsp:cNvSpPr/>
      </dsp:nvSpPr>
      <dsp:spPr>
        <a:xfrm rot="10800000">
          <a:off x="1050288" y="2010200"/>
          <a:ext cx="3747261" cy="1304753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76476" y="2010200"/>
        <a:ext cx="3421073" cy="1304753"/>
      </dsp:txXfrm>
    </dsp:sp>
    <dsp:sp modelId="{0F510D8C-FD18-40A2-A014-215C1034D8D7}">
      <dsp:nvSpPr>
        <dsp:cNvPr id="0" name=""/>
        <dsp:cNvSpPr/>
      </dsp:nvSpPr>
      <dsp:spPr>
        <a:xfrm>
          <a:off x="734152" y="2334236"/>
          <a:ext cx="770806" cy="77080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89F80-B987-4F51-8828-F60E715F5AA0}">
      <dsp:nvSpPr>
        <dsp:cNvPr id="0" name=""/>
        <dsp:cNvSpPr/>
      </dsp:nvSpPr>
      <dsp:spPr>
        <a:xfrm rot="10800000">
          <a:off x="1144422" y="74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422" y="74"/>
        <a:ext cx="3495566" cy="824000"/>
      </dsp:txXfrm>
    </dsp:sp>
    <dsp:sp modelId="{7D9392E9-1B15-4333-85AC-2C5EB7B6ED29}">
      <dsp:nvSpPr>
        <dsp:cNvPr id="0" name=""/>
        <dsp:cNvSpPr/>
      </dsp:nvSpPr>
      <dsp:spPr>
        <a:xfrm>
          <a:off x="744003" y="36668"/>
          <a:ext cx="753383" cy="75338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6604-9FDF-4FBE-8AB3-964D2C504790}">
      <dsp:nvSpPr>
        <dsp:cNvPr id="0" name=""/>
        <dsp:cNvSpPr/>
      </dsp:nvSpPr>
      <dsp:spPr>
        <a:xfrm rot="10800000">
          <a:off x="1144690" y="976677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690" y="976677"/>
        <a:ext cx="3495566" cy="824000"/>
      </dsp:txXfrm>
    </dsp:sp>
    <dsp:sp modelId="{42D0A3E1-939F-42E8-8D6F-30E6EC9A0E4B}">
      <dsp:nvSpPr>
        <dsp:cNvPr id="0" name=""/>
        <dsp:cNvSpPr/>
      </dsp:nvSpPr>
      <dsp:spPr>
        <a:xfrm>
          <a:off x="767701" y="998311"/>
          <a:ext cx="747055" cy="7295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84E00-35B3-4E28-A814-EA6BFE45B234}">
      <dsp:nvSpPr>
        <dsp:cNvPr id="0" name=""/>
        <dsp:cNvSpPr/>
      </dsp:nvSpPr>
      <dsp:spPr>
        <a:xfrm rot="10800000">
          <a:off x="1146191" y="1972726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2191" y="1972726"/>
        <a:ext cx="3495566" cy="824000"/>
      </dsp:txXfrm>
    </dsp:sp>
    <dsp:sp modelId="{6FF0B502-8A36-441E-9710-DFE8F17CAA3B}">
      <dsp:nvSpPr>
        <dsp:cNvPr id="0" name=""/>
        <dsp:cNvSpPr/>
      </dsp:nvSpPr>
      <dsp:spPr>
        <a:xfrm>
          <a:off x="819481" y="2076344"/>
          <a:ext cx="707898" cy="70789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13524-92A2-4992-BA58-D041BF4AE8BD}">
      <dsp:nvSpPr>
        <dsp:cNvPr id="0" name=""/>
        <dsp:cNvSpPr/>
      </dsp:nvSpPr>
      <dsp:spPr>
        <a:xfrm rot="10800000">
          <a:off x="1102897" y="2978284"/>
          <a:ext cx="3750167" cy="1028739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kern="1200" dirty="0">
            <a:solidFill>
              <a:schemeClr val="bg1"/>
            </a:solidFill>
          </a:endParaRPr>
        </a:p>
      </dsp:txBody>
      <dsp:txXfrm rot="10800000">
        <a:off x="1360082" y="2978284"/>
        <a:ext cx="3492982" cy="1028739"/>
      </dsp:txXfrm>
    </dsp:sp>
    <dsp:sp modelId="{AA6D0D3E-00C9-4D5C-A60A-444B7A6288D5}">
      <dsp:nvSpPr>
        <dsp:cNvPr id="0" name=""/>
        <dsp:cNvSpPr/>
      </dsp:nvSpPr>
      <dsp:spPr>
        <a:xfrm>
          <a:off x="715130" y="3062320"/>
          <a:ext cx="824000" cy="8240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C6C8DC9B-5200-46E8-AAE9-ADB7DB0AF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1B62A0-4B12-46C0-AA91-689B5668D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4C67BE-982C-42F2-A633-33FC5B8316D6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64B7CD4-1162-457A-BFE7-4C665E62ED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9C22CA8-A584-4F24-A890-78DBC2CD25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8428D2-049C-4E9B-9349-852A6EF4DF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521D1ED5-169D-4A37-B5F1-2C461EBBA4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F386FD3-4B67-40BC-B69A-3AB19C3EF5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6CDD55-80D0-45BA-B937-EED192557B8E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B6D0E46B-E3CC-4EED-997D-E339FFB005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11175"/>
            <a:ext cx="3398838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53" tIns="45075" rIns="90153" bIns="45075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5DE4B957-4EE9-4113-AAF5-F56A2E9B6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201" y="3229793"/>
            <a:ext cx="7942238" cy="3058029"/>
          </a:xfrm>
          <a:prstGeom prst="rect">
            <a:avLst/>
          </a:prstGeom>
        </p:spPr>
        <p:txBody>
          <a:bodyPr vert="horz" lIns="90153" tIns="45075" rIns="90153" bIns="45075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CBB7016-002F-48A6-A7CA-910C938703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20A39C-E8A0-4158-B11C-72BE31C5B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6FD033-12AF-45BD-B464-5FE56362C4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>
            <a:extLst>
              <a:ext uri="{FF2B5EF4-FFF2-40B4-BE49-F238E27FC236}">
                <a16:creationId xmlns:a16="http://schemas.microsoft.com/office/drawing/2014/main" id="{BA76E591-9B8D-4F97-9AFD-C1A74D10A1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ymbol zastępczy notatek 2">
            <a:extLst>
              <a:ext uri="{FF2B5EF4-FFF2-40B4-BE49-F238E27FC236}">
                <a16:creationId xmlns:a16="http://schemas.microsoft.com/office/drawing/2014/main" id="{44594CAB-5E03-4DFE-9E0A-9719593F37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>
            <a:extLst>
              <a:ext uri="{FF2B5EF4-FFF2-40B4-BE49-F238E27FC236}">
                <a16:creationId xmlns:a16="http://schemas.microsoft.com/office/drawing/2014/main" id="{22E7B818-FB98-4B42-8B70-AB1A7848EA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ymbol zastępczy notatek 2">
            <a:extLst>
              <a:ext uri="{FF2B5EF4-FFF2-40B4-BE49-F238E27FC236}">
                <a16:creationId xmlns:a16="http://schemas.microsoft.com/office/drawing/2014/main" id="{6E8DA212-5305-4D7A-9655-CA4841416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0964" name="Symbol zastępczy numeru slajdu 3">
            <a:extLst>
              <a:ext uri="{FF2B5EF4-FFF2-40B4-BE49-F238E27FC236}">
                <a16:creationId xmlns:a16="http://schemas.microsoft.com/office/drawing/2014/main" id="{048E0F81-C3AC-4016-B15F-0540DDBB7A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1EA030-70C2-4758-A5A9-056E10607F70}" type="slidenum">
              <a:rPr lang="pl-PL" altLang="pl-PL" b="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15</a:t>
            </a:fld>
            <a:endParaRPr lang="pl-PL" altLang="pl-PL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65" name="Symbol zastępczy daty 4">
            <a:extLst>
              <a:ext uri="{FF2B5EF4-FFF2-40B4-BE49-F238E27FC236}">
                <a16:creationId xmlns:a16="http://schemas.microsoft.com/office/drawing/2014/main" id="{42AFEFF3-BA35-4C18-BEA6-F6277E721C7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pl-PL" b="0">
                <a:solidFill>
                  <a:srgbClr val="000000"/>
                </a:solidFill>
                <a:latin typeface="Calibri" panose="020F0502020204030204" pitchFamily="34" charset="0"/>
              </a:rPr>
              <a:t>2019-10-24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163420F3-9739-4E0A-B7E3-5304CEC705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9866FACC-6022-44FF-BAD3-BB9CF848A9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27E2C2-1D0D-4DB9-A3FC-DE384181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BDB4A-D376-4D33-A489-0E36C0F22E38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CF0CB5-29BD-4589-880A-8266C1EE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299550-FB17-4BDC-964D-6051040A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76E1-B562-4D21-9E02-83B3A762D7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758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FF9D1F-69CB-4E15-A0EB-953219A07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37800-1C37-4AA2-BD22-4CD2A56B2F61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37BB59-6BD9-4548-84BB-7DE9E63B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1C1C65-8E28-4B3C-98B6-FB793B99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47ED6-7EB4-450A-B148-4B1F686302B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749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F0EFE1-A3F9-4518-BB19-CC63950B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5708E-EECD-4496-8324-9DF2762C4193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4176D75-93C5-470A-B24A-334D4110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4952FF-3491-4141-A8AE-D303C5DB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5A9CA-D9B4-46F7-BF13-CFFF7000132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855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349297-480F-49F9-AFD5-18AEBA7A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CAF26-113C-4081-8AC7-69BFB4C58AF9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2C7480-5F68-4104-BEE8-585B8D0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D64CD3-B035-4FC4-A7E8-808EB356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0BE1E-673D-452F-A185-83F5FE38EBC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816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AA5F82-36C9-4E58-8CC6-105E001C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A4374-1135-46D7-8F82-5362E179D9F3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98B5AE-26CD-40BB-8C23-A48A1713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37B10C1-7328-4282-93B1-6D153CE3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5FBB5-6811-4B68-9BB2-C3F6E005A1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47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185643-418C-4FEB-8CE2-4E102B87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841DF-166F-4999-BAD7-319848607029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04751D-750B-4584-89C7-05D1BD61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4411AC-5F11-40C9-AC19-25AAFD175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909D-CCBD-4493-9025-F57B6CC39A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030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1213BFFF-5063-4055-9160-B7F8A221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41251-9D41-4884-9A05-091D0680B4FD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68EA19B3-1D97-453D-A4BD-79011E52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937B1C7C-4A3B-4CC5-967B-BEC629DD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E91C7-1A5D-4F64-85C7-D9652BB6AA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9462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E0C5BC8B-A105-42C6-9277-EA6D1C95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07A4-CC64-47A1-B2BB-7A4F7356BC4C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3EAD8CBD-972A-4C03-A6BD-3017E80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F449D352-3560-4396-869C-5F89C195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76D8-9A06-4801-BF12-88A2B4CD498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70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23093B2C-0805-48F2-A370-39289620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DF74E-DC0E-4EFC-B7D0-6D709D949A8A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98554EAA-1634-480D-B796-0ED958AA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B3532D1-4D41-4784-9375-7BCB85C7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9769C-BFBD-4F42-954E-DFA3A19FAC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277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B5C788B6-E66B-4821-BA18-C3B0295A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ED48F-9CC2-4678-B6CE-C5DD7BFDA13B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D859C86D-7FB7-4ADA-8D3A-6FB853F5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1A6B07AE-946E-47C5-A649-5270C454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23E49-CB1C-4EF3-81A4-2E9DAB104FB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745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4D0EEF9-7B7A-4266-A273-3982E6F0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8B173-0BE7-4558-B5CD-DE457F87764B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21D0B512-484E-4094-A6B7-BD58C499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F1D36FB-E402-496D-B48D-88B6A72B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52D8-3EE8-4B62-9596-B999B1B198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050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06AE15-F9C4-4FA6-B8CC-50D11647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5B97A-20E9-4161-8F3D-8AE07CB6FA5B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A2C1C0C-9216-4BE3-9A89-0F7CAD6E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E83B9F-ED16-40AB-8734-CAB7DC9A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E07A4-D58E-4838-BE5B-61C22AA5BC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703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6D57029A-DA1B-4354-934F-B7B9144A1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D451E-D4ED-4E39-AA0B-19C8B4968801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B21E1FB2-0649-41B6-809F-B49914ED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F48D031-664B-437F-8F8D-3D986998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0674F-7362-46EB-B130-0A4C0BCF6C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0212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E9EDC8-5E9D-44BE-81F5-20D3CE45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4405E-4E6B-4813-AC9A-72DD6E94ED68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1CBF86-BCCC-4DC9-8741-B617B2AB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3ACFC0-4AE9-4BE2-9F7F-72C3D8D8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F94F-9C20-409D-9AD8-7BFBB07749A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334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B52B9A-F986-48F5-8AA0-45B5342D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96C15-7267-4203-A9EF-E37E2BDA64A1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516BB5-7C19-48FF-A578-39D5E0A3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4F3EBE-C259-4666-BD1E-CD6DD802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F73CE-6E4E-4721-86CA-C26DA776CA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307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32DE65-89B9-4F18-82A0-F96B868B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513A5-AAC5-4E1C-B794-307377A98C33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64B7EB-95DF-4E32-9994-D4CD4757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91575D-7A6A-41EA-B99B-D254B7B7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1F2AB-E14A-4B98-A072-16DECB26E99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757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4365A2-1087-4025-949B-50400331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0E0D-AC3F-47B8-9ABD-AD296A2E54F6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1219DC-EF8F-45D0-B7BD-9FE67630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77845F-D9DE-4803-8096-E0BA98C2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06DFC-37B4-4C04-9E7C-B2C9CC6C24D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324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57C0-40D5-4A85-9DEE-73A608EC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952C-034F-4B23-A2DE-F40BCE62F592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9B3542-B4AC-4D3D-8AFD-9BBA0301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95E1CB-DB3D-48BC-B04D-5EA083C3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F01E-5678-46DD-A365-A952E60FF10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3878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23661C7E-8959-4DE1-8C1F-E0887859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262E-54EC-4FD8-B6E0-2FEABA29A7F5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BF5EAFF-CEDD-4839-90BA-2C8D91A2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3DE5662A-49AC-4FC3-BB4B-4BC6D4B1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8184E-9624-4F0F-8F78-249576520F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927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767B625-C09B-4C41-8D01-801EB56A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0E05E-9912-4C9D-8B2B-68D2990DA97A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4C91488F-87B3-4CCC-8896-DC2CB865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6D8CA87D-4B28-44B0-B203-061C5C77B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CCB88-7167-4A11-8D40-35346B3A43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7171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9E98EC27-9C79-4EE1-88B8-7B2BC2E3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BE13E-81C3-4B2C-9A1F-76BE42A7EA5F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0CE2F90B-48D2-45F2-9412-90C47906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59EC661-3826-4AA5-9F85-B8393F42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7B912-AC54-4277-A918-971361DCD2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8514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9521BE20-EC9E-49DA-B763-1938D8DD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46E2-5659-4D3E-B2D9-65FFDF2E285E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012384D-85FB-4E57-8EDB-9389FED2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745B3523-4740-4A01-B429-DAA2269B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7313-DA76-4D82-BF5E-556780BE0A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29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014EA3-8FD5-443F-8B29-81E9ED8F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E394-9E53-4CB9-85B0-B5FFDE549E81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D3B665-4E54-42AD-83A2-AE7AD6DF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27D476-6F0C-4A05-A35B-464B9F93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6077C-83BF-43A3-914A-673EC8A62BD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888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CFF80DA-CD79-408E-B85D-E348C355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FF87B-070C-4F89-8856-DE332B5EF1E5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13AE260-2D42-4346-890B-C743AEE7B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6E39E55-F8A0-457D-BCAD-5D450F0D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771DA-1B89-43E6-814D-27EDF1471C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3194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5B7651E-228F-4DA0-BA44-9AED18744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9494B-8BE5-447D-8199-55D3310980A4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BEE38993-615D-4B71-9B19-46E9D37B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7DC1225-3172-4EF0-9550-8D871A2F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F5EC7-91C3-416C-A638-6B50F932DA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79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720671-807E-4271-8792-94BB4773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DE800-7623-4C44-97E7-1AC470726836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5B2B07-2E05-416D-AE0A-EF46597F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0F2286-B9CB-43E3-9904-57DBB8FE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2984A-43CF-4898-AF84-1EEACA1D66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144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4BA7FE-735B-4923-AEB8-297EB0AE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1024D-0FA6-4AEA-85A2-42A5E7ACFDDC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916E96-71E2-4E3A-95D1-37C1E19B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D54DBA-2624-4B0F-B1E4-0DD17DE1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AA74F-B3A1-4963-BC9F-E22C474BE6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64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753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882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0207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565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753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7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5A9D067-A937-4E3A-90F0-07020242F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EF1DB-13AF-4B75-917C-77D1FFFDEEA7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D37D59C0-6B5F-4253-AC02-92A0A984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EFE36CDC-4AE0-46F7-BF64-6F359DB2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4C12B-659B-4C3D-9898-519ED49F68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359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6346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058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978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135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6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32C7BBD9-1121-43FE-ADD2-1BD43DBE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52AE0-F717-401A-90C5-DB937EB45F1C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7532147C-69DA-4D6D-B865-80C2E678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06E57A7B-49A6-42A9-8BE2-2B4BC49A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B807F-5708-427F-8556-C3ADA82D39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536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DD3ADF78-EFED-4A71-9355-01DD5E31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2334E-2589-4774-9188-BF8CE4D1E25B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85E72AFA-0F00-4D2D-96F0-F2A7684A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9BE5CC8-CC6F-4008-A701-5F7D14B3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B211-5DCD-4C9B-B08B-F40BE9A761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09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75E1246C-7C99-43E7-A5C7-88B090D5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00790-6CB5-4F32-98FE-62647A0938BF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3395921-2A02-49B1-934F-2E39A0CE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7EC173EB-70FA-4352-B591-479BB300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233E7-2FED-419F-B178-3618B7F762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883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32CCC025-D6C2-476F-A14E-98E2BBD5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417D5-C5DA-44F5-8FEF-872E8B535B19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5E5A7467-FF32-470C-92A0-6CA5C3F3A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9B9FEA8B-E2E7-48FC-92A3-B8CB065A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EBD04-2C1A-4DDC-B669-3F0EFF18D6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77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34E8BE7C-F2E3-4DA8-925E-D8B3926E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44ECA-347D-4E6C-BB5E-639AEF6F0FD5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B3A449F0-14EB-4C33-A803-F5A60391A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3930ED27-B20D-4BF9-B36F-AB7302DF6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6C4A-FD1D-426A-A0C0-899286FB9F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11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>
            <a:extLst>
              <a:ext uri="{FF2B5EF4-FFF2-40B4-BE49-F238E27FC236}">
                <a16:creationId xmlns:a16="http://schemas.microsoft.com/office/drawing/2014/main" id="{DAAC7DB5-5CCB-4FF2-915A-F8EBB1D27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>
            <a:extLst>
              <a:ext uri="{FF2B5EF4-FFF2-40B4-BE49-F238E27FC236}">
                <a16:creationId xmlns:a16="http://schemas.microsoft.com/office/drawing/2014/main" id="{44A075A2-0D51-4F7D-AEFB-7DEC22637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E6DD96-3C00-42A6-AB10-F89DEC320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1FC91B-04F8-4547-ADD3-0BD7B6811D78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F84DDF7-CF20-4EF4-AAC0-2A2A9B9D4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A15786-5838-479E-9B27-2D150E289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E4D5DF-91DE-4210-9CCE-C031104ADAC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>
            <a:extLst>
              <a:ext uri="{FF2B5EF4-FFF2-40B4-BE49-F238E27FC236}">
                <a16:creationId xmlns:a16="http://schemas.microsoft.com/office/drawing/2014/main" id="{40BF6D8E-20DD-4608-867A-E86CFB559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4099" name="Symbol zastępczy tekstu 2">
            <a:extLst>
              <a:ext uri="{FF2B5EF4-FFF2-40B4-BE49-F238E27FC236}">
                <a16:creationId xmlns:a16="http://schemas.microsoft.com/office/drawing/2014/main" id="{715EF188-B133-4BE3-857C-B75B35871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340F40-5FA2-43F5-9676-EE045A5B5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6C21EF-9241-4323-83DA-7DDE35DD06C6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C299B89-48AD-45F3-8118-F849CAE7F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92853C-629D-4298-9FCF-B6C0476A8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A28484-E988-4995-A0A9-C10E32688E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>
            <a:extLst>
              <a:ext uri="{FF2B5EF4-FFF2-40B4-BE49-F238E27FC236}">
                <a16:creationId xmlns:a16="http://schemas.microsoft.com/office/drawing/2014/main" id="{0CC224C9-971B-445C-929D-E0651F048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3075" name="Symbol zastępczy tekstu 2">
            <a:extLst>
              <a:ext uri="{FF2B5EF4-FFF2-40B4-BE49-F238E27FC236}">
                <a16:creationId xmlns:a16="http://schemas.microsoft.com/office/drawing/2014/main" id="{E558B86C-F9ED-4FD9-AA3E-65B719552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AB5B34-7E87-453E-B988-895666ADB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61C68A-26D5-4C34-AEFB-B833AC5E4379}" type="datetimeFigureOut">
              <a:rPr lang="pl-PL"/>
              <a:pPr>
                <a:defRPr/>
              </a:pPr>
              <a:t>2019-11-22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C56DC5-8CDA-4550-8F25-96E4390BA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BADCD8-66F7-47CC-95A4-AFB514751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9D205B-0DAD-49A7-BF7C-80F703EF5D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128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EE47-71B5-490A-BC94-31898218FE4A}" type="datetimeFigureOut">
              <a:rPr lang="pl-PL" smtClean="0"/>
              <a:pPr/>
              <a:t>2019-11-22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3FF4B-4DAE-474C-A134-1DD5D0F6279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68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A30E0599-0FE6-41F6-9D5A-82FCDB142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1812"/>
            <a:ext cx="8651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Prostokąt 1">
            <a:extLst>
              <a:ext uri="{FF2B5EF4-FFF2-40B4-BE49-F238E27FC236}">
                <a16:creationId xmlns:a16="http://schemas.microsoft.com/office/drawing/2014/main" id="{39A61AD7-D78B-4A70-8EA6-EDA7E1E86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028700"/>
            <a:ext cx="83534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 dirty="0">
                <a:solidFill>
                  <a:srgbClr val="FF0000"/>
                </a:solidFill>
                <a:latin typeface="Arial" panose="020B0604020202020204" pitchFamily="34" charset="0"/>
              </a:rPr>
              <a:t>KONSULTACJE SPOŁECZNE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0" dirty="0">
                <a:solidFill>
                  <a:srgbClr val="002060"/>
                </a:solidFill>
                <a:latin typeface="Arial" panose="020B0604020202020204" pitchFamily="34" charset="0"/>
              </a:rPr>
              <a:t>projektu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pl-PL" altLang="pl-PL" sz="3600" b="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pl-PL" altLang="pl-PL" sz="3600" i="1" dirty="0">
                <a:solidFill>
                  <a:srgbClr val="002060"/>
                </a:solidFill>
                <a:latin typeface="Arial" panose="020B0604020202020204" pitchFamily="34" charset="0"/>
              </a:rPr>
              <a:t>Strategii rozwoju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i="1" dirty="0">
                <a:solidFill>
                  <a:srgbClr val="002060"/>
                </a:solidFill>
                <a:latin typeface="Arial" panose="020B0604020202020204" pitchFamily="34" charset="0"/>
              </a:rPr>
              <a:t> województwa</a:t>
            </a:r>
            <a:br>
              <a:rPr lang="pl-PL" altLang="pl-PL" sz="360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pl-PL" altLang="pl-PL" sz="3600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pl-PL" altLang="pl-PL" sz="3600" i="1" dirty="0">
                <a:solidFill>
                  <a:srgbClr val="002060"/>
                </a:solidFill>
                <a:latin typeface="Arial" panose="020B0604020202020204" pitchFamily="34" charset="0"/>
              </a:rPr>
              <a:t>Podkarpackie 2030</a:t>
            </a:r>
            <a:endParaRPr lang="pl-PL" altLang="pl-PL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2CC928C9-95DB-4228-BEBD-5F7B3199D27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51075" y="6315075"/>
            <a:ext cx="4932363" cy="5429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altLang="pl-PL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altLang="pl-PL" sz="12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B1350658-C8C5-4FF0-8509-006177095A0D}"/>
              </a:ext>
            </a:extLst>
          </p:cNvPr>
          <p:cNvSpPr/>
          <p:nvPr/>
        </p:nvSpPr>
        <p:spPr>
          <a:xfrm>
            <a:off x="0" y="26193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AE8E89-9605-4B01-AC8A-EAED8149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60350"/>
            <a:ext cx="8015288" cy="1203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SŁABE STRONY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pole tekstowe 7">
            <a:extLst>
              <a:ext uri="{FF2B5EF4-FFF2-40B4-BE49-F238E27FC236}">
                <a16:creationId xmlns:a16="http://schemas.microsoft.com/office/drawing/2014/main" id="{CD9412C2-4C63-46D6-B441-97213CF8A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1613"/>
            <a:ext cx="91440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Niezadowalający poziom współpracy międzysektorowej (przedsiębiorcy, JST, szkolnictwo, NGO)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Niewystarczający dostęp do wody odpowiedniej jakości (w tym niedostateczna jakość sieci wodociągowej)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Braki w zakresie infrastruktury gospodarki ściekowej, szczególnie na obszarach o rozproszonej zabudowie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Wysoki odsetek osób zatrudnionych w rolnictwie przy równoczesnej niskiej towarowości produkcji rolnej wynikającej z rozdrobnienia gospodarstw rolnych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Słaba zdolność organizacji pozarządowych do generowania własnych środków finansowych oraz mały udział NGO zatrudniających pracowników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  <a:latin typeface="Arial" panose="020B0604020202020204" pitchFamily="34" charset="0"/>
              </a:rPr>
              <a:t>Luka kompetencyjna pomiędzy zapotrzebowaniem na rynku a osobami poszukującymi pracy, zwiększona przez niedopasowanie kierunków                   kształcenia wyższego 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l-PL" altLang="pl-PL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7297E211-A9A1-4D57-B3EE-B80AFDDDE5D9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8DF3EAB-A12C-46BA-BD6F-1E164E50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65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SZANSE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Symbol zastępczy zawartości 2">
            <a:extLst>
              <a:ext uri="{FF2B5EF4-FFF2-40B4-BE49-F238E27FC236}">
                <a16:creationId xmlns:a16="http://schemas.microsoft.com/office/drawing/2014/main" id="{51EDBDAD-A4DC-4C99-BC6A-03622C10DF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601788"/>
            <a:ext cx="8856663" cy="440848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Systematyczny wzrost liczby spółek z udziałem kapitału zagranicznego jako szansa na nowe miejsca pracy i wzrost gospodarczy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Rozwój współpracy transgranicznej (w tym w ramach międzynarodowego rezerwatu biosfery „Karpaty Wschodnie” oraz Euroregionu Karpackiego)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Otwierający się rynek usług w ramach „srebrnej gospodarki” (</a:t>
            </a:r>
            <a:r>
              <a:rPr lang="pl-PL" altLang="pl-PL" sz="2000" i="1">
                <a:latin typeface="Arial" panose="020B0604020202020204" pitchFamily="34" charset="0"/>
                <a:cs typeface="Arial" panose="020B0604020202020204" pitchFamily="34" charset="0"/>
              </a:rPr>
              <a:t>silver economy)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Rozwój badań, pojawianie się nowych technologii i wzrost świadomości społecznej w zakresie ochrony środowiska, energetyki i zrównoważonego rozwoju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Wzrastająca świadomość społeczeństwa w zakresie profilaktyki zdrowia oraz zdrowego trybu życia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Potencjał B+R podkarpackich uczelni oraz sektora prywatnego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l-PL" altLang="pl-PL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33991F5B-FF22-4083-BD3E-2BFBE14618DA}"/>
              </a:ext>
            </a:extLst>
          </p:cNvPr>
          <p:cNvSpPr/>
          <p:nvPr/>
        </p:nvSpPr>
        <p:spPr>
          <a:xfrm>
            <a:off x="0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BD8379B-C9D5-49F3-994F-1919B516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613"/>
            <a:ext cx="8229600" cy="566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ZAGROŻENIA</a:t>
            </a:r>
            <a:br>
              <a:rPr lang="pl-PL" sz="2200" b="1" dirty="0">
                <a:latin typeface="Arial" pitchFamily="34" charset="0"/>
                <a:cs typeface="Arial" pitchFamily="34" charset="0"/>
              </a:rPr>
            </a:b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ymbol zastępczy zawartości 7">
            <a:extLst>
              <a:ext uri="{FF2B5EF4-FFF2-40B4-BE49-F238E27FC236}">
                <a16:creationId xmlns:a16="http://schemas.microsoft.com/office/drawing/2014/main" id="{B25DCAD4-19E1-40B7-954E-98108F5739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9036050" cy="47339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Peryferyjne położenie i słabe skomunikowanie ze stolicą kraju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Wysoka wrażliwość sektora turystycznego na zmiany w koniunkturze gospodarczej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Niewystarczające dostosowanie rozwiązań prawnych do współpracy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Odpływ młodych, aktywnych i wysoko wykwalifikowanych kadr </a:t>
            </a:r>
          </a:p>
          <a:p>
            <a:pPr eaLnBrk="1" hangingPunct="1">
              <a:spcBef>
                <a:spcPct val="0"/>
              </a:spcBef>
            </a:pP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  <a:t>Niewystarczająca (i nie w pełni spójna) współpraca województw i regionów państw sąsiednich z województwem podkarpackim w zakresie ochrony przed zagrożeniami i ochrony środowiska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2CC51B56-9202-4B4F-9D8A-0DA103BAA631}"/>
              </a:ext>
            </a:extLst>
          </p:cNvPr>
          <p:cNvSpPr/>
          <p:nvPr/>
        </p:nvSpPr>
        <p:spPr>
          <a:xfrm>
            <a:off x="0" y="5300663"/>
            <a:ext cx="90900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4B8D4C-BF08-4546-8CC5-957D943ED0D4}"/>
              </a:ext>
            </a:extLst>
          </p:cNvPr>
          <p:cNvSpPr txBox="1"/>
          <p:nvPr/>
        </p:nvSpPr>
        <p:spPr>
          <a:xfrm>
            <a:off x="647700" y="1720850"/>
            <a:ext cx="784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29.10.2018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Uchwała Sejmiku Województwa Podkarpackiego nr LXII/986/18 w sprawie przystąpienia do opracowania Strategii rozwoju województwa – Podkarpackie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 kwartał 2019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- Wybór eksperta zewnętrznego do nadzoru merytorycznego  i powołanie Zespołu Roboczego ds. opracowania SRW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III kwartał 2019 r.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 - Przyjęcie Założeń Strategii rozwoju województwa – Podkarpackie 2030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III kwartał 2019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-</a:t>
            </a:r>
            <a:r>
              <a:rPr lang="pl-PL" dirty="0">
                <a:solidFill>
                  <a:srgbClr val="002060"/>
                </a:solidFill>
                <a:latin typeface="Calibri"/>
              </a:rPr>
              <a:t>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Wskazanie Zespołów Zadaniowych dla poszczególnych obszarów tematycznych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Calibri"/>
              </a:rPr>
              <a:t>IV kwartał 2019 r. 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- Opracowanie części kierunkowej </a:t>
            </a:r>
            <a:r>
              <a:rPr lang="pl-PL" b="0" i="1" dirty="0">
                <a:solidFill>
                  <a:srgbClr val="002060"/>
                </a:solidFill>
                <a:latin typeface="Calibri"/>
              </a:rPr>
              <a:t>Strategii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, ram finansowych i scenariuszy rozwojowych województwa, ewaluacji ex-</a:t>
            </a:r>
            <a:r>
              <a:rPr lang="pl-PL" b="0" dirty="0" err="1">
                <a:solidFill>
                  <a:srgbClr val="002060"/>
                </a:solidFill>
                <a:latin typeface="Calibri"/>
              </a:rPr>
              <a:t>ante</a:t>
            </a:r>
            <a:r>
              <a:rPr lang="pl-PL" b="0" dirty="0">
                <a:solidFill>
                  <a:srgbClr val="002060"/>
                </a:solidFill>
                <a:latin typeface="Calibri"/>
              </a:rPr>
              <a:t>  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pl-PL" b="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61263AD-2654-41C1-9746-4CDB8E371A63}"/>
              </a:ext>
            </a:extLst>
          </p:cNvPr>
          <p:cNvSpPr/>
          <p:nvPr/>
        </p:nvSpPr>
        <p:spPr>
          <a:xfrm>
            <a:off x="0" y="5229225"/>
            <a:ext cx="4572000" cy="162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8" name="Tytuł 18">
            <a:extLst>
              <a:ext uri="{FF2B5EF4-FFF2-40B4-BE49-F238E27FC236}">
                <a16:creationId xmlns:a16="http://schemas.microsoft.com/office/drawing/2014/main" id="{7A26517E-4F9A-4E10-9B51-8B4AA24DF48B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1017588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l-PL" sz="21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ETAPY PRZYGOTOWANIA STRATEGII ROZWOJU WOJEWÓDZTWA – PODKARPACKIE 2030</a:t>
            </a:r>
            <a:endParaRPr lang="pl-PL" b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B6038620-2569-44F9-AFF9-3DFDCD687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788" y="476250"/>
            <a:ext cx="11052176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3">
            <a:extLst>
              <a:ext uri="{FF2B5EF4-FFF2-40B4-BE49-F238E27FC236}">
                <a16:creationId xmlns:a16="http://schemas.microsoft.com/office/drawing/2014/main" id="{618C16FD-B9BA-4FC9-AB41-9E3AB4C7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id="{558B6273-BFB1-4D32-B4FE-C4C7F5F14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5548313"/>
            <a:ext cx="6400800" cy="13858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projekt</a:t>
            </a:r>
            <a:b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Strategia rozwoju województwa</a:t>
            </a:r>
            <a:b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Podkarpackie 2030</a:t>
            </a:r>
            <a:endParaRPr lang="pl-PL" sz="2400" dirty="0"/>
          </a:p>
        </p:txBody>
      </p:sp>
      <p:pic>
        <p:nvPicPr>
          <p:cNvPr id="37893" name="Picture 33">
            <a:extLst>
              <a:ext uri="{FF2B5EF4-FFF2-40B4-BE49-F238E27FC236}">
                <a16:creationId xmlns:a16="http://schemas.microsoft.com/office/drawing/2014/main" id="{DA8B62EB-91FE-4DD9-8B11-12A018515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75" y="-374650"/>
            <a:ext cx="104632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pole tekstowe 3">
            <a:extLst>
              <a:ext uri="{FF2B5EF4-FFF2-40B4-BE49-F238E27FC236}">
                <a16:creationId xmlns:a16="http://schemas.microsoft.com/office/drawing/2014/main" id="{C0DAB9D1-27F3-4B88-B752-89BA2546E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11438"/>
            <a:ext cx="7994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endParaRPr lang="pl-PL" altLang="pl-PL" sz="24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895" name="Obraz 12">
            <a:extLst>
              <a:ext uri="{FF2B5EF4-FFF2-40B4-BE49-F238E27FC236}">
                <a16:creationId xmlns:a16="http://schemas.microsoft.com/office/drawing/2014/main" id="{A536D2EA-7530-4BAE-8E36-A4B4A89D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>
            <a:extLst>
              <a:ext uri="{FF2B5EF4-FFF2-40B4-BE49-F238E27FC236}">
                <a16:creationId xmlns:a16="http://schemas.microsoft.com/office/drawing/2014/main" id="{79106D5B-FB96-4186-9438-F892F5FA664B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UKŁAD PROJEKTU STRATEGII ROZOWJU WOJEWÓDZTWA – PODKARPACKIE 2030</a:t>
            </a:r>
            <a:endParaRPr lang="pl-PL" sz="2000" b="0" dirty="0">
              <a:solidFill>
                <a:prstClr val="white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2A0EF08-B008-469C-9AE0-CCF26CFA1D04}"/>
              </a:ext>
            </a:extLst>
          </p:cNvPr>
          <p:cNvSpPr/>
          <p:nvPr/>
        </p:nvSpPr>
        <p:spPr>
          <a:xfrm>
            <a:off x="0" y="5300663"/>
            <a:ext cx="9090025" cy="566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00829F94-4FDE-442E-96FE-F4A0C9409CA5}"/>
              </a:ext>
            </a:extLst>
          </p:cNvPr>
          <p:cNvSpPr/>
          <p:nvPr/>
        </p:nvSpPr>
        <p:spPr>
          <a:xfrm>
            <a:off x="568325" y="5322888"/>
            <a:ext cx="7783513" cy="566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RAMY FINANSOWE i SYSTEM REALIZACJI SRW 2030 </a:t>
            </a: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79DEAC62-84DD-446E-8CF9-32FCCD77D65C}"/>
              </a:ext>
            </a:extLst>
          </p:cNvPr>
          <p:cNvSpPr/>
          <p:nvPr/>
        </p:nvSpPr>
        <p:spPr>
          <a:xfrm>
            <a:off x="1117600" y="3746500"/>
            <a:ext cx="7234238" cy="565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SCENARIUSZE ROZWOJU WOJEWÓDZTWA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95129A26-22C5-461A-8833-3678FF880F36}"/>
              </a:ext>
            </a:extLst>
          </p:cNvPr>
          <p:cNvSpPr/>
          <p:nvPr/>
        </p:nvSpPr>
        <p:spPr>
          <a:xfrm>
            <a:off x="695325" y="2135188"/>
            <a:ext cx="7656513" cy="565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anose="020B0604020202020204" pitchFamily="34" charset="0"/>
              </a:rPr>
              <a:t>DIAGNOZA STRATEGICZNA I ANALIZA SWOT 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010BDDDD-3D45-45A4-8CBD-1AC736543ED5}"/>
              </a:ext>
            </a:extLst>
          </p:cNvPr>
          <p:cNvSpPr/>
          <p:nvPr/>
        </p:nvSpPr>
        <p:spPr>
          <a:xfrm>
            <a:off x="422275" y="1358900"/>
            <a:ext cx="7929563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UWARUNKOWANIA ZEWNĘTRZNE STRATEGII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615B974-3C03-4802-A89F-32AA53FAD20E}"/>
              </a:ext>
            </a:extLst>
          </p:cNvPr>
          <p:cNvSpPr/>
          <p:nvPr/>
        </p:nvSpPr>
        <p:spPr>
          <a:xfrm rot="2700000">
            <a:off x="-4518819" y="751681"/>
            <a:ext cx="5821363" cy="582295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A34763-6219-446A-B5F2-471A0432DF8C}"/>
              </a:ext>
            </a:extLst>
          </p:cNvPr>
          <p:cNvSpPr/>
          <p:nvPr/>
        </p:nvSpPr>
        <p:spPr>
          <a:xfrm>
            <a:off x="582613" y="205422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95F0D33-BC5D-4A63-9BD2-E82BFDC02E25}"/>
              </a:ext>
            </a:extLst>
          </p:cNvPr>
          <p:cNvSpPr/>
          <p:nvPr/>
        </p:nvSpPr>
        <p:spPr>
          <a:xfrm>
            <a:off x="1085850" y="2921000"/>
            <a:ext cx="7265988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WIZJA WOJEWÓDZTWA PODKARPACKIEGO 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I UKŁAD CELÓW STRTEGII </a:t>
            </a:r>
            <a:endParaRPr lang="pl-PL" i="1" dirty="0">
              <a:solidFill>
                <a:srgbClr val="1F497D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3E0B33-2BC6-404F-96E3-235CDC133156}"/>
              </a:ext>
            </a:extLst>
          </p:cNvPr>
          <p:cNvSpPr/>
          <p:nvPr/>
        </p:nvSpPr>
        <p:spPr>
          <a:xfrm>
            <a:off x="850900" y="2846388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79E00A8-FA53-4ACD-8D0F-755944EBFEB9}"/>
              </a:ext>
            </a:extLst>
          </p:cNvPr>
          <p:cNvSpPr/>
          <p:nvPr/>
        </p:nvSpPr>
        <p:spPr>
          <a:xfrm>
            <a:off x="239713" y="129857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4FB54F-1D13-4CCB-9198-A36848CA742C}"/>
              </a:ext>
            </a:extLst>
          </p:cNvPr>
          <p:cNvSpPr/>
          <p:nvPr/>
        </p:nvSpPr>
        <p:spPr>
          <a:xfrm>
            <a:off x="849313" y="3676650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831FED-12A1-4FF8-A738-FDCDDDFB7E87}"/>
              </a:ext>
            </a:extLst>
          </p:cNvPr>
          <p:cNvSpPr/>
          <p:nvPr/>
        </p:nvSpPr>
        <p:spPr>
          <a:xfrm>
            <a:off x="239713" y="5283200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2" name="Rounded Rectangle 23">
            <a:extLst>
              <a:ext uri="{FF2B5EF4-FFF2-40B4-BE49-F238E27FC236}">
                <a16:creationId xmlns:a16="http://schemas.microsoft.com/office/drawing/2014/main" id="{4440B9C8-6183-4A24-B5A3-ADFAC576F640}"/>
              </a:ext>
            </a:extLst>
          </p:cNvPr>
          <p:cNvSpPr/>
          <p:nvPr/>
        </p:nvSpPr>
        <p:spPr>
          <a:xfrm>
            <a:off x="692150" y="4597400"/>
            <a:ext cx="7659688" cy="5667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OBSZARY TEMATYCZNE, PRIORYTETY, KIERUNKI DZIAŁAŃ</a:t>
            </a: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id="{B98FC5E9-DCA4-4C21-91CE-019E2DDAFC60}"/>
              </a:ext>
            </a:extLst>
          </p:cNvPr>
          <p:cNvSpPr/>
          <p:nvPr/>
        </p:nvSpPr>
        <p:spPr>
          <a:xfrm>
            <a:off x="566738" y="4511675"/>
            <a:ext cx="714375" cy="71437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39953" name="pole tekstowe 2">
            <a:extLst>
              <a:ext uri="{FF2B5EF4-FFF2-40B4-BE49-F238E27FC236}">
                <a16:creationId xmlns:a16="http://schemas.microsoft.com/office/drawing/2014/main" id="{DA92B8A3-50A4-4DD7-941E-6C8BC587A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692150"/>
            <a:ext cx="37449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505E8291-1872-4159-A7D6-0762FF061192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1987" name="Tytuł 1">
            <a:extLst>
              <a:ext uri="{FF2B5EF4-FFF2-40B4-BE49-F238E27FC236}">
                <a16:creationId xmlns:a16="http://schemas.microsoft.com/office/drawing/2014/main" id="{D291A872-C67F-48BD-98AF-84D335DD3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WIZJA WOJEWÓDZTWA PODKARPACKIEGO</a:t>
            </a:r>
            <a:endParaRPr lang="pl-PL" altLang="pl-PL" sz="24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24FC7E77-11B7-4159-A6CC-EA510457D3B5}"/>
              </a:ext>
            </a:extLst>
          </p:cNvPr>
          <p:cNvCxnSpPr>
            <a:cxnSpLocks/>
          </p:cNvCxnSpPr>
          <p:nvPr/>
        </p:nvCxnSpPr>
        <p:spPr>
          <a:xfrm>
            <a:off x="31750" y="10525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9" name="Picture 2" descr="C:\Users\j.stachurska\AppData\Local\Microsoft\Windows\Temporary Internet Files\Content.Outlook\UD42YJX5\droga.jpg">
            <a:extLst>
              <a:ext uri="{FF2B5EF4-FFF2-40B4-BE49-F238E27FC236}">
                <a16:creationId xmlns:a16="http://schemas.microsoft.com/office/drawing/2014/main" id="{EE04CA6B-F9FF-4CCF-A57C-9F8CDF68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7169" b="21140"/>
          <a:stretch>
            <a:fillRect/>
          </a:stretch>
        </p:blipFill>
        <p:spPr bwMode="auto">
          <a:xfrm>
            <a:off x="-42863" y="1098550"/>
            <a:ext cx="917575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28">
            <a:extLst>
              <a:ext uri="{FF2B5EF4-FFF2-40B4-BE49-F238E27FC236}">
                <a16:creationId xmlns:a16="http://schemas.microsoft.com/office/drawing/2014/main" id="{B1804E83-D63A-4EFC-B296-3C402AB4FBFB}"/>
              </a:ext>
            </a:extLst>
          </p:cNvPr>
          <p:cNvSpPr/>
          <p:nvPr/>
        </p:nvSpPr>
        <p:spPr>
          <a:xfrm>
            <a:off x="427038" y="1276350"/>
            <a:ext cx="8289925" cy="2657475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W 2030 roku województwo podkarpackie to obszar innowacyjnego i zrównoważonego rozwoju gospodarczego, odpowiedzialnie wykorzystujący wewnętrzne potencjały i zapewniający wysoką jakość życia mieszkańców we wszystkich subregionach oraz lider rozwoju wśród województw makroregionu Polski Wschodniej i aktywny uczestnik relacji transgranicznych.</a:t>
            </a:r>
            <a:endParaRPr lang="pl-PL" sz="2400" b="0" dirty="0">
              <a:solidFill>
                <a:prstClr val="white"/>
              </a:solidFill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B3EE2266-4FD5-4390-B99E-03B71518C03B}"/>
              </a:ext>
            </a:extLst>
          </p:cNvPr>
          <p:cNvSpPr/>
          <p:nvPr/>
        </p:nvSpPr>
        <p:spPr>
          <a:xfrm>
            <a:off x="211138" y="4365625"/>
            <a:ext cx="5224462" cy="2279650"/>
          </a:xfrm>
          <a:prstGeom prst="roundRect">
            <a:avLst/>
          </a:prstGeom>
          <a:solidFill>
            <a:schemeClr val="accent5">
              <a:alpha val="4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solidFill>
                <a:prstClr val="white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prstClr val="white"/>
                </a:solidFill>
              </a:rPr>
              <a:t>Warunki realizacji wizji: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Potencjał finansowy interesariuszy rozwoju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Realizacja inwestycji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Dostępność transportowa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Procesy demograficzne i  społeczne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white"/>
                </a:solidFill>
              </a:rPr>
              <a:t>Dostępność kapitału ludzkiego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white"/>
              </a:solidFill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570DE951-DECC-4D3D-BE11-FEC08ED71773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pic>
        <p:nvPicPr>
          <p:cNvPr id="43011" name="Symbol zastępczy zawartości 4">
            <a:extLst>
              <a:ext uri="{FF2B5EF4-FFF2-40B4-BE49-F238E27FC236}">
                <a16:creationId xmlns:a16="http://schemas.microsoft.com/office/drawing/2014/main" id="{90846167-CF7C-46CA-8987-403F2DE1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63"/>
            <a:ext cx="9144000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ytuł 1">
            <a:extLst>
              <a:ext uri="{FF2B5EF4-FFF2-40B4-BE49-F238E27FC236}">
                <a16:creationId xmlns:a16="http://schemas.microsoft.com/office/drawing/2014/main" id="{91B8F06C-1AB7-4A2D-85E9-47D624EEB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188913"/>
            <a:ext cx="8229600" cy="1152525"/>
          </a:xfrm>
        </p:spPr>
        <p:txBody>
          <a:bodyPr/>
          <a:lstStyle/>
          <a:p>
            <a:pPr eaLnBrk="1" hangingPunct="1"/>
            <a:br>
              <a:rPr lang="pl-PL" altLang="pl-PL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03E992E8-E102-4864-97CD-2AF1D351A094}"/>
              </a:ext>
            </a:extLst>
          </p:cNvPr>
          <p:cNvCxnSpPr>
            <a:cxnSpLocks/>
          </p:cNvCxnSpPr>
          <p:nvPr/>
        </p:nvCxnSpPr>
        <p:spPr>
          <a:xfrm>
            <a:off x="0" y="11461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Tytuł 1">
            <a:extLst>
              <a:ext uri="{FF2B5EF4-FFF2-40B4-BE49-F238E27FC236}">
                <a16:creationId xmlns:a16="http://schemas.microsoft.com/office/drawing/2014/main" id="{2F486645-B992-4030-8744-55D06070D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4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>
                <a:solidFill>
                  <a:srgbClr val="002060"/>
                </a:solidFill>
                <a:latin typeface="Arial" panose="020B0604020202020204" pitchFamily="34" charset="0"/>
              </a:rPr>
              <a:t>CEL GŁÓWNY </a:t>
            </a:r>
            <a:r>
              <a:rPr lang="pl-PL" altLang="pl-PL" sz="2400" i="1">
                <a:solidFill>
                  <a:srgbClr val="002060"/>
                </a:solidFill>
                <a:latin typeface="Arial" panose="020B0604020202020204" pitchFamily="34" charset="0"/>
              </a:rPr>
              <a:t>STRATEGII</a:t>
            </a:r>
            <a:endParaRPr lang="pl-PL" altLang="pl-PL" sz="2400" b="0" i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26AD3591-A22E-46C1-A9FB-FFED0AC67BE8}"/>
              </a:ext>
            </a:extLst>
          </p:cNvPr>
          <p:cNvSpPr/>
          <p:nvPr/>
        </p:nvSpPr>
        <p:spPr>
          <a:xfrm>
            <a:off x="495300" y="1331913"/>
            <a:ext cx="8289925" cy="2705100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Odpowiedzialne i efektywne wykorzystanie zasobów </a:t>
            </a:r>
            <a:r>
              <a:rPr lang="pl-PL" sz="2400" i="1" dirty="0" err="1">
                <a:solidFill>
                  <a:prstClr val="white"/>
                </a:solidFill>
              </a:rPr>
              <a:t>endo</a:t>
            </a:r>
            <a:r>
              <a:rPr lang="pl-PL" sz="2400" i="1" dirty="0">
                <a:solidFill>
                  <a:prstClr val="white"/>
                </a:solidFill>
              </a:rPr>
              <a:t>-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i="1" dirty="0">
                <a:solidFill>
                  <a:prstClr val="white"/>
                </a:solidFill>
              </a:rPr>
              <a:t>i egzogenicznych regionu, zapewniające trwały, zrównoważony i terytorialnie równomierny rozwój gospodarczy oraz wysoką jakość życia mieszkańców województwa</a:t>
            </a:r>
            <a:endParaRPr lang="pl-PL" sz="2400" b="0" dirty="0">
              <a:solidFill>
                <a:prstClr val="white"/>
              </a:solidFill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872EDDEA-79CB-41EA-A586-3793B0039227}"/>
              </a:ext>
            </a:extLst>
          </p:cNvPr>
          <p:cNvSpPr/>
          <p:nvPr/>
        </p:nvSpPr>
        <p:spPr>
          <a:xfrm>
            <a:off x="77788" y="4622800"/>
            <a:ext cx="2935287" cy="1649413"/>
          </a:xfrm>
          <a:prstGeom prst="round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u="sng" dirty="0">
                <a:solidFill>
                  <a:prstClr val="white"/>
                </a:solidFill>
              </a:rPr>
              <a:t>Cel realizowany poprzez: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5 obszarów tematycznych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28 priorytetów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white"/>
                </a:solidFill>
              </a:rPr>
              <a:t>79 kierunków działań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92CD7297-B815-480B-92BE-F441053DD6D1}"/>
              </a:ext>
            </a:extLst>
          </p:cNvPr>
          <p:cNvSpPr/>
          <p:nvPr/>
        </p:nvSpPr>
        <p:spPr>
          <a:xfrm>
            <a:off x="-9525" y="4095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  <p:sp>
        <p:nvSpPr>
          <p:cNvPr id="44035" name="Tytuł 1">
            <a:extLst>
              <a:ext uri="{FF2B5EF4-FFF2-40B4-BE49-F238E27FC236}">
                <a16:creationId xmlns:a16="http://schemas.microsoft.com/office/drawing/2014/main" id="{F2CC022B-FB51-48D1-A27E-029E9D60A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63" y="268288"/>
            <a:ext cx="8229600" cy="1143000"/>
          </a:xfrm>
        </p:spPr>
        <p:txBody>
          <a:bodyPr/>
          <a:lstStyle/>
          <a:p>
            <a:pPr eaLnBrk="1" hangingPunct="1"/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700" b="1">
                <a:latin typeface="Arial" panose="020B0604020202020204" pitchFamily="34" charset="0"/>
                <a:cs typeface="Arial" panose="020B0604020202020204" pitchFamily="34" charset="0"/>
              </a:rPr>
              <a:t>Układ logiczny części kierunkowej </a:t>
            </a:r>
            <a:r>
              <a:rPr lang="pl-PL" altLang="pl-PL" sz="2700" b="1" i="1">
                <a:latin typeface="Arial" panose="020B0604020202020204" pitchFamily="34" charset="0"/>
                <a:cs typeface="Arial" panose="020B0604020202020204" pitchFamily="34" charset="0"/>
              </a:rPr>
              <a:t>Strategii</a:t>
            </a:r>
            <a:br>
              <a:rPr lang="pl-PL" altLang="pl-PL"/>
            </a:b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BB10C93-F6A3-4092-907B-16ED79AC095B}"/>
              </a:ext>
            </a:extLst>
          </p:cNvPr>
          <p:cNvGraphicFramePr>
            <a:graphicFrameLocks/>
          </p:cNvGraphicFramePr>
          <p:nvPr/>
        </p:nvGraphicFramePr>
        <p:xfrm>
          <a:off x="323528" y="764704"/>
          <a:ext cx="836327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9CE7853-EE2D-401B-9748-0F22E4C8551C}"/>
              </a:ext>
            </a:extLst>
          </p:cNvPr>
          <p:cNvGraphicFramePr/>
          <p:nvPr/>
        </p:nvGraphicFramePr>
        <p:xfrm>
          <a:off x="457200" y="1647984"/>
          <a:ext cx="7812360" cy="3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FDE8D8C6-A326-4ECC-BF3C-EEA08A16A9C1}"/>
              </a:ext>
            </a:extLst>
          </p:cNvPr>
          <p:cNvSpPr/>
          <p:nvPr/>
        </p:nvSpPr>
        <p:spPr>
          <a:xfrm>
            <a:off x="0" y="2682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white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DA5F75B-21F3-4999-9961-E064E8F75FBF}"/>
              </a:ext>
            </a:extLst>
          </p:cNvPr>
          <p:cNvSpPr/>
          <p:nvPr/>
        </p:nvSpPr>
        <p:spPr>
          <a:xfrm>
            <a:off x="498475" y="1152525"/>
            <a:ext cx="8393113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GOSPODARKA I NAUKA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022275-B660-4955-8381-B0BB45675F3D}"/>
              </a:ext>
            </a:extLst>
          </p:cNvPr>
          <p:cNvSpPr/>
          <p:nvPr/>
        </p:nvSpPr>
        <p:spPr>
          <a:xfrm>
            <a:off x="219075" y="1152525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99EDE0E-93D6-4BFE-8104-2D75BDF95F47}"/>
              </a:ext>
            </a:extLst>
          </p:cNvPr>
          <p:cNvSpPr/>
          <p:nvPr/>
        </p:nvSpPr>
        <p:spPr>
          <a:xfrm>
            <a:off x="552450" y="4060825"/>
            <a:ext cx="8353425" cy="8604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DOSTĘPNOŚĆ USŁUG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8B303D-0575-4DE6-B4A8-B55630C424D3}"/>
              </a:ext>
            </a:extLst>
          </p:cNvPr>
          <p:cNvSpPr/>
          <p:nvPr/>
        </p:nvSpPr>
        <p:spPr>
          <a:xfrm>
            <a:off x="219075" y="4060825"/>
            <a:ext cx="857250" cy="8810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4.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4B5623B-3145-4404-8478-7319D22E7FD5}"/>
              </a:ext>
            </a:extLst>
          </p:cNvPr>
          <p:cNvSpPr/>
          <p:nvPr/>
        </p:nvSpPr>
        <p:spPr>
          <a:xfrm>
            <a:off x="550863" y="5022850"/>
            <a:ext cx="8353425" cy="8604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TERYTORIALNY WYMIAR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388DBD1-A37B-4C0C-AD35-EE04F7C1B49F}"/>
              </a:ext>
            </a:extLst>
          </p:cNvPr>
          <p:cNvSpPr/>
          <p:nvPr/>
        </p:nvSpPr>
        <p:spPr>
          <a:xfrm>
            <a:off x="219075" y="50244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5.</a:t>
            </a:r>
          </a:p>
        </p:txBody>
      </p:sp>
      <p:sp>
        <p:nvSpPr>
          <p:cNvPr id="45065" name="Tytuł 6">
            <a:extLst>
              <a:ext uri="{FF2B5EF4-FFF2-40B4-BE49-F238E27FC236}">
                <a16:creationId xmlns:a16="http://schemas.microsoft.com/office/drawing/2014/main" id="{08BFABCB-AD01-4F2F-B16B-85E0EE094F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OBSZARÓW TEMATYCZNYCH</a:t>
            </a:r>
            <a:endParaRPr lang="pl-PL" altLang="pl-PL" sz="2400">
              <a:solidFill>
                <a:srgbClr val="002060"/>
              </a:solidFill>
            </a:endParaRP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15971ECD-90D6-4784-80BC-18B3A8DC1C6A}"/>
              </a:ext>
            </a:extLst>
          </p:cNvPr>
          <p:cNvSpPr/>
          <p:nvPr/>
        </p:nvSpPr>
        <p:spPr>
          <a:xfrm>
            <a:off x="519113" y="2125663"/>
            <a:ext cx="8393112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KAPITAŁ LUDZKI I SPOŁECZNY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337784EC-8AE2-42DF-8613-E6F9A9D5296F}"/>
              </a:ext>
            </a:extLst>
          </p:cNvPr>
          <p:cNvSpPr/>
          <p:nvPr/>
        </p:nvSpPr>
        <p:spPr>
          <a:xfrm>
            <a:off x="219075" y="21161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3F501957-46A1-49D3-88D0-9F4B39970DC4}"/>
              </a:ext>
            </a:extLst>
          </p:cNvPr>
          <p:cNvSpPr/>
          <p:nvPr/>
        </p:nvSpPr>
        <p:spPr>
          <a:xfrm>
            <a:off x="512763" y="3087688"/>
            <a:ext cx="8393112" cy="882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INFRASTRUKTURA DLA ZRÓWNOWAŻONEGO ROZWOJU I ŚRODOWISKA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BA6C1C20-81DB-4F1E-BC7B-F544BB1C3DA6}"/>
              </a:ext>
            </a:extLst>
          </p:cNvPr>
          <p:cNvSpPr/>
          <p:nvPr/>
        </p:nvSpPr>
        <p:spPr>
          <a:xfrm>
            <a:off x="219075" y="3097213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52648A80-D6F9-4DA3-957D-AFEFDBFF2E47}"/>
              </a:ext>
            </a:extLst>
          </p:cNvPr>
          <p:cNvSpPr/>
          <p:nvPr/>
        </p:nvSpPr>
        <p:spPr>
          <a:xfrm>
            <a:off x="0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CE861D9-97AC-48E4-8B4F-5B9E6C7162F0}"/>
              </a:ext>
            </a:extLst>
          </p:cNvPr>
          <p:cNvSpPr/>
          <p:nvPr/>
        </p:nvSpPr>
        <p:spPr>
          <a:xfrm>
            <a:off x="0" y="5300663"/>
            <a:ext cx="90900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E28AB9A-B075-4FD6-9056-BBC54DAE4771}"/>
              </a:ext>
            </a:extLst>
          </p:cNvPr>
          <p:cNvSpPr/>
          <p:nvPr/>
        </p:nvSpPr>
        <p:spPr>
          <a:xfrm>
            <a:off x="498475" y="1303338"/>
            <a:ext cx="8393113" cy="8810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Globalne mega-trendy  gospodarcze, społeczne i środowiskowe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F03970-6ADF-4D88-BC4B-269B3D2747FE}"/>
              </a:ext>
            </a:extLst>
          </p:cNvPr>
          <p:cNvSpPr/>
          <p:nvPr/>
        </p:nvSpPr>
        <p:spPr>
          <a:xfrm>
            <a:off x="219075" y="1303338"/>
            <a:ext cx="857250" cy="8810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2544770-D647-4C2B-A1DA-3511DF555CED}"/>
              </a:ext>
            </a:extLst>
          </p:cNvPr>
          <p:cNvSpPr/>
          <p:nvPr/>
        </p:nvSpPr>
        <p:spPr>
          <a:xfrm>
            <a:off x="539750" y="4221163"/>
            <a:ext cx="8351838" cy="8620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Kolejne generacje dokumentów strategicznych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B6FD6D-30E0-484A-B5F5-1A01EF351A77}"/>
              </a:ext>
            </a:extLst>
          </p:cNvPr>
          <p:cNvSpPr/>
          <p:nvPr/>
        </p:nvSpPr>
        <p:spPr>
          <a:xfrm>
            <a:off x="219075" y="4221163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2970552-9166-48A7-B5E9-6369970EAADA}"/>
              </a:ext>
            </a:extLst>
          </p:cNvPr>
          <p:cNvSpPr/>
          <p:nvPr/>
        </p:nvSpPr>
        <p:spPr>
          <a:xfrm>
            <a:off x="522288" y="5173663"/>
            <a:ext cx="8353425" cy="7016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Charakter nowych wyzwań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8A1D9F-84D2-4F6C-A6DA-CC2B90CC7C05}"/>
              </a:ext>
            </a:extLst>
          </p:cNvPr>
          <p:cNvSpPr/>
          <p:nvPr/>
        </p:nvSpPr>
        <p:spPr>
          <a:xfrm>
            <a:off x="219075" y="5162550"/>
            <a:ext cx="857250" cy="7874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32778" name="Tytuł 6">
            <a:extLst>
              <a:ext uri="{FF2B5EF4-FFF2-40B4-BE49-F238E27FC236}">
                <a16:creationId xmlns:a16="http://schemas.microsoft.com/office/drawing/2014/main" id="{02F11215-47BB-4833-B39A-7FA1D9A18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1488" y="50800"/>
            <a:ext cx="8394700" cy="1143000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UWARUNKOWANIA ZEWNĘTRZNE </a:t>
            </a:r>
            <a:b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 ROZWOJU WOJEWÓDZTWA – PODKARPACKIE 2030</a:t>
            </a:r>
            <a:endParaRPr lang="pl-PL" altLang="pl-PL" sz="240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9CE11270-267D-482D-AD6A-BDF0FAED72A3}"/>
              </a:ext>
            </a:extLst>
          </p:cNvPr>
          <p:cNvSpPr/>
          <p:nvPr/>
        </p:nvSpPr>
        <p:spPr>
          <a:xfrm>
            <a:off x="498475" y="2274888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Polityka spójności i mechanizmy integracji europejskiej 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F6ED375E-E59F-4E51-A88C-87A972559A44}"/>
              </a:ext>
            </a:extLst>
          </p:cNvPr>
          <p:cNvSpPr/>
          <p:nvPr/>
        </p:nvSpPr>
        <p:spPr>
          <a:xfrm>
            <a:off x="219075" y="2274888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F3527D84-DEC6-4FA1-AA0E-39FCED4D6241}"/>
              </a:ext>
            </a:extLst>
          </p:cNvPr>
          <p:cNvSpPr/>
          <p:nvPr/>
        </p:nvSpPr>
        <p:spPr>
          <a:xfrm>
            <a:off x="498475" y="3248025"/>
            <a:ext cx="8393113" cy="8826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Priorytety gospodarcze rządu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493BB212-3BD4-4374-872E-539C731DF4F2}"/>
              </a:ext>
            </a:extLst>
          </p:cNvPr>
          <p:cNvSpPr/>
          <p:nvPr/>
        </p:nvSpPr>
        <p:spPr>
          <a:xfrm>
            <a:off x="219075" y="3248025"/>
            <a:ext cx="857250" cy="88265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131947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2B35790A-D917-4748-B273-9ED2E82A646C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46083" name="Tytuł 1">
            <a:extLst>
              <a:ext uri="{FF2B5EF4-FFF2-40B4-BE49-F238E27FC236}">
                <a16:creationId xmlns:a16="http://schemas.microsoft.com/office/drawing/2014/main" id="{00A59860-BCB4-48D5-8A48-73BC88632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CF71A563-65E4-4AA6-A480-B456EEBF9538}"/>
              </a:ext>
            </a:extLst>
          </p:cNvPr>
          <p:cNvCxnSpPr>
            <a:cxnSpLocks/>
          </p:cNvCxnSpPr>
          <p:nvPr/>
        </p:nvCxnSpPr>
        <p:spPr>
          <a:xfrm>
            <a:off x="0" y="10525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5" name="Symbol zastępczy zawartości 4">
            <a:extLst>
              <a:ext uri="{FF2B5EF4-FFF2-40B4-BE49-F238E27FC236}">
                <a16:creationId xmlns:a16="http://schemas.microsoft.com/office/drawing/2014/main" id="{22C77B50-7EAD-4078-A901-96D183A922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>
          <a:xfrm>
            <a:off x="0" y="1122363"/>
            <a:ext cx="9144000" cy="5715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1553F44-49BE-4CCD-8D72-BBE386F3905F}"/>
              </a:ext>
            </a:extLst>
          </p:cNvPr>
          <p:cNvGraphicFramePr/>
          <p:nvPr/>
        </p:nvGraphicFramePr>
        <p:xfrm>
          <a:off x="643574" y="1404410"/>
          <a:ext cx="7848208" cy="468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107" name="Tytuł 1">
            <a:extLst>
              <a:ext uri="{FF2B5EF4-FFF2-40B4-BE49-F238E27FC236}">
                <a16:creationId xmlns:a16="http://schemas.microsoft.com/office/drawing/2014/main" id="{DF50C806-5376-43C7-B4A9-33E3924EF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  <a:b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PRIORYTETÓW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29">
            <a:extLst>
              <a:ext uri="{FF2B5EF4-FFF2-40B4-BE49-F238E27FC236}">
                <a16:creationId xmlns:a16="http://schemas.microsoft.com/office/drawing/2014/main" id="{75E63204-52B2-485F-931A-806AC245D12B}"/>
              </a:ext>
            </a:extLst>
          </p:cNvPr>
          <p:cNvSpPr/>
          <p:nvPr/>
        </p:nvSpPr>
        <p:spPr>
          <a:xfrm>
            <a:off x="1042988" y="1404938"/>
            <a:ext cx="930275" cy="9445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1.1.</a:t>
            </a:r>
          </a:p>
        </p:txBody>
      </p:sp>
      <p:sp>
        <p:nvSpPr>
          <p:cNvPr id="10" name="Oval 29">
            <a:extLst>
              <a:ext uri="{FF2B5EF4-FFF2-40B4-BE49-F238E27FC236}">
                <a16:creationId xmlns:a16="http://schemas.microsoft.com/office/drawing/2014/main" id="{B0542459-C5BC-4F26-9646-D82EA982CDC3}"/>
              </a:ext>
            </a:extLst>
          </p:cNvPr>
          <p:cNvSpPr/>
          <p:nvPr/>
        </p:nvSpPr>
        <p:spPr>
          <a:xfrm>
            <a:off x="1042988" y="2538413"/>
            <a:ext cx="930275" cy="94456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1.2.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5AF9DDA3-B15E-477E-98CF-7E91CD7E5C82}"/>
              </a:ext>
            </a:extLst>
          </p:cNvPr>
          <p:cNvSpPr/>
          <p:nvPr/>
        </p:nvSpPr>
        <p:spPr>
          <a:xfrm>
            <a:off x="1042988" y="3673475"/>
            <a:ext cx="930275" cy="9445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1.3.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F97CD615-9C7E-492B-A8E0-A5C66902261F}"/>
              </a:ext>
            </a:extLst>
          </p:cNvPr>
          <p:cNvSpPr/>
          <p:nvPr/>
        </p:nvSpPr>
        <p:spPr>
          <a:xfrm>
            <a:off x="1042988" y="4699000"/>
            <a:ext cx="930275" cy="94456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1.4.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>
            <a:extLst>
              <a:ext uri="{FF2B5EF4-FFF2-40B4-BE49-F238E27FC236}">
                <a16:creationId xmlns:a16="http://schemas.microsoft.com/office/drawing/2014/main" id="{70C26B91-7923-4D2E-9A8A-0ECA6503D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6950"/>
          </a:xfrm>
        </p:spPr>
        <p:txBody>
          <a:bodyPr/>
          <a:lstStyle/>
          <a:p>
            <a:pPr eaLnBrk="1" hangingPunct="1"/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  <a:br>
              <a:rPr lang="pl-PL" altLang="pl-PL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 PRIORYTETÓW I KIERUNKÓW DZIAŁAŃ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7F443D-09F2-4F1E-8A53-FF7D6CDE9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2C779C7-6FC9-41A5-9F22-3250901D1E31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6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6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99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1.1. Nauka, badania i szkolnictwo wyższe wspierające gospodarkę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1.1.1. Rozwój nauki i szkolnictwa wyższego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1.1.2. Zwiększenie roli badań w stymulowaniu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1.2.  Inteligentne specjalizacje województwa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1.2.1. Wzmacnianie i rozwój inteligentnych specjalizacji gospodarczych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1.2.2. Prowadzenie przedsiębiorczego procesu odkrywania (PPO) oraz identyfikowanie nowych, rozwojowych branż gospodarki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1.3. Konkurencyjność gospodarki  poprzez innowacje i nowoczesne technologie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1.3.1. Budowa „kultury innowacyjności” w gospodarce regionalnej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1.3.2. Wspieranie innowacyjności w gospodarce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1.3.3. Transformacja przemysłowa (Przemysł 4.0)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1.3.4. Umiędzynarodowianie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1.3.5. Podnoszenie konkurencyjności rolnictwa w regionie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1.3.6. Podnoszenie konkurencyjności gospodarki regionalnej w sektorze turystyki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1.4. Gospodarka cyrkularna (Gospodarka obiegu zamkniętego)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1.4.1. Gospodarka cyrkularna, jako kierunek dalszego, zrównoważonego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1.4.2. Promowanie gospodarki cyrkularnej, jako formy przeciwdziałania negatywnym aspektom </a:t>
                      </a:r>
                      <a:r>
                        <a:rPr lang="pl-PL" sz="1400" b="0" dirty="0" err="1">
                          <a:solidFill>
                            <a:schemeClr val="tx1"/>
                          </a:solidFill>
                          <a:effectLst/>
                        </a:rPr>
                        <a:t>antropogenizacji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49ED201B-A9CA-4CB8-8759-DDAB7BF0D93E}"/>
              </a:ext>
            </a:extLst>
          </p:cNvPr>
          <p:cNvCxnSpPr>
            <a:cxnSpLocks/>
          </p:cNvCxnSpPr>
          <p:nvPr/>
        </p:nvCxnSpPr>
        <p:spPr>
          <a:xfrm>
            <a:off x="0" y="11715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8D4D451-8320-43EA-A3D6-1E2E3B83DA11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8682F88-C736-4211-AFB8-3E15FF25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KAPITAŁ LUDZKI I SPOŁECZNY</a:t>
            </a:r>
          </a:p>
        </p:txBody>
      </p:sp>
      <p:pic>
        <p:nvPicPr>
          <p:cNvPr id="49156" name="Symbol zastępczy zawartości 4">
            <a:extLst>
              <a:ext uri="{FF2B5EF4-FFF2-40B4-BE49-F238E27FC236}">
                <a16:creationId xmlns:a16="http://schemas.microsoft.com/office/drawing/2014/main" id="{FEC85D5E-DBDC-4387-8983-7DE9F30555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 r="2335" b="1463"/>
          <a:stretch>
            <a:fillRect/>
          </a:stretch>
        </p:blipFill>
        <p:spPr>
          <a:xfrm>
            <a:off x="0" y="1143000"/>
            <a:ext cx="9144000" cy="5805488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20FAB38B-129F-48AD-9C7F-2040B6A6F13D}"/>
              </a:ext>
            </a:extLst>
          </p:cNvPr>
          <p:cNvCxnSpPr>
            <a:cxnSpLocks/>
          </p:cNvCxnSpPr>
          <p:nvPr/>
        </p:nvCxnSpPr>
        <p:spPr>
          <a:xfrm>
            <a:off x="0" y="112871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5AB5D86-F63E-4B6D-A019-5E2F45338ABA}"/>
              </a:ext>
            </a:extLst>
          </p:cNvPr>
          <p:cNvGraphicFramePr/>
          <p:nvPr/>
        </p:nvGraphicFramePr>
        <p:xfrm>
          <a:off x="-396552" y="1989973"/>
          <a:ext cx="5544616" cy="347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28C3A74-4B7C-4468-A154-06A90CF3963D}"/>
              </a:ext>
            </a:extLst>
          </p:cNvPr>
          <p:cNvGraphicFramePr/>
          <p:nvPr/>
        </p:nvGraphicFramePr>
        <p:xfrm>
          <a:off x="3923928" y="1989973"/>
          <a:ext cx="5760640" cy="25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id="{B4F3D5C0-99F5-4047-AC8C-4430940A9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</a:t>
            </a:r>
            <a:b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id="{4EB308D3-5060-4B23-A8D9-BE9F9B90C775}"/>
              </a:ext>
            </a:extLst>
          </p:cNvPr>
          <p:cNvSpPr/>
          <p:nvPr/>
        </p:nvSpPr>
        <p:spPr>
          <a:xfrm>
            <a:off x="247650" y="1919288"/>
            <a:ext cx="790575" cy="8175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2.1.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6CF15ED1-48A0-4EB1-B950-1303C5797158}"/>
              </a:ext>
            </a:extLst>
          </p:cNvPr>
          <p:cNvSpPr/>
          <p:nvPr/>
        </p:nvSpPr>
        <p:spPr>
          <a:xfrm>
            <a:off x="244475" y="2860675"/>
            <a:ext cx="792163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2.2.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F5B50AD-02F6-4C02-9933-16DB69C12D04}"/>
              </a:ext>
            </a:extLst>
          </p:cNvPr>
          <p:cNvSpPr/>
          <p:nvPr/>
        </p:nvSpPr>
        <p:spPr>
          <a:xfrm>
            <a:off x="247650" y="3803650"/>
            <a:ext cx="790575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2.3.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48B33E6B-8C17-40A5-9142-77B8DA1001A8}"/>
              </a:ext>
            </a:extLst>
          </p:cNvPr>
          <p:cNvSpPr/>
          <p:nvPr/>
        </p:nvSpPr>
        <p:spPr>
          <a:xfrm>
            <a:off x="247650" y="4702175"/>
            <a:ext cx="790575" cy="8175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2.4.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06AB2592-F897-4D93-9E5F-41B1E26E468B}"/>
              </a:ext>
            </a:extLst>
          </p:cNvPr>
          <p:cNvSpPr/>
          <p:nvPr/>
        </p:nvSpPr>
        <p:spPr>
          <a:xfrm>
            <a:off x="4618038" y="1936750"/>
            <a:ext cx="792162" cy="8175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2.5.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id="{479B22D4-069D-4FCF-AB98-D0A82DAE0A00}"/>
              </a:ext>
            </a:extLst>
          </p:cNvPr>
          <p:cNvSpPr/>
          <p:nvPr/>
        </p:nvSpPr>
        <p:spPr>
          <a:xfrm>
            <a:off x="4643438" y="2840038"/>
            <a:ext cx="792162" cy="8191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2.6.</a:t>
            </a:r>
          </a:p>
        </p:txBody>
      </p:sp>
      <p:sp>
        <p:nvSpPr>
          <p:cNvPr id="21" name="Oval 29">
            <a:extLst>
              <a:ext uri="{FF2B5EF4-FFF2-40B4-BE49-F238E27FC236}">
                <a16:creationId xmlns:a16="http://schemas.microsoft.com/office/drawing/2014/main" id="{1E046BE2-4941-45E2-BEF3-CD809A370127}"/>
              </a:ext>
            </a:extLst>
          </p:cNvPr>
          <p:cNvSpPr/>
          <p:nvPr/>
        </p:nvSpPr>
        <p:spPr>
          <a:xfrm>
            <a:off x="4643438" y="3779838"/>
            <a:ext cx="792162" cy="8175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79646"/>
                </a:solidFill>
                <a:latin typeface="Arial Black" pitchFamily="34" charset="0"/>
              </a:rPr>
              <a:t>2.7.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74D8D4-3233-448F-9926-CDDA2660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98B855-57C5-45F9-9189-AED32F754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5D91E61-CC13-4722-80F3-CADCB00267C1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81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69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7940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 Edukacja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2.1.1. Poprawa jakości edukacji i dostępności usług edukacyjnych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2.1.2. Rozwój oferty edukacyjnej, jakości kształcenia i wspierania potrzeb rozwojowych i edukacyjnych dzieci i młodzieży z uwzględnieniem potrzeb regionalnego rynku pracy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2.1.3. Rozwój nowoczesnej infrastruktury edukacyjnej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2.1.4. Kształtowanie i promocja postaw związanych z uczeniem się przez całe życie oraz rozwój placówek kształcenia ustawicznego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2.1.5. Rozwój edukacji nieformalnej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just"/>
                      <a:endParaRPr lang="pl-PL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 Regionalna polityka zdrowotna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2.2.1. Profesjonalizacja i optymalizacja liczby wykwalifikowanego personelu medycznego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2.2.2. Specjalistyczna baza lecznicza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2.2.3. Promocja </a:t>
                      </a:r>
                      <a:r>
                        <a:rPr lang="pl-PL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zachowań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prozdrowotnych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 Kultura i dziedzictwo kulturowe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 Tworzenie warunków dla upowszechniania kultury, rozwijania form działalności kulturalnej i interpretacji dziedzictwa wraz ze zwiększeniem kompetencji kulturowych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 Wzmacnianie współpracy i partnerstwa na rzecz wykorzystania regionalnych zasobów  dziedzictwa i kultury współczesnej jako potencjału rozwojowego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2.3.3. Infrastruktura kultury i zwiększenie atrakcyjności dziedzictwa kulturowego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C2CDCB-D1EB-4746-9362-F5B3FA42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1A5860-7447-4C7A-811D-FC75A1F45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3B272A3-380F-4DF5-8CE6-DBC22EFB551A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09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12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501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 Rynek pracy i ekonomia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2.4.1. Aktywizacja zawodowa i utrzymanie zatrudnienia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2.4.2. Miejsca pracy dobrej jakości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2.4.3. Rozwój sektora ekonomii społecznej i solidarnej jako element polityki społecznej województwa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2.4.4. Zwiększenie konkurencyjności przedsiębiorstw społecznych w regionie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2.5. Społeczeństwo obywatelskie i kapitał społeczny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2.5.1. Poprawa zaangażowania społecznego i współpracy pomiędzy podmiotami publicznymi, prywatnymi, sektorem nauki i społeczeństwem obywatelskim poprzez skuteczne wykorzystanie różnych form partnerstwa i współpracy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2.5.2. Wzmacnianie kapitału społecznego poprzez rozwijanie zaufania pomiędzy instytucjami publicznymi a organizacjami społeczeństwa obywatelskiego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2.6. Włączenie społeczne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2.6.1. Działania zmierzające do zmniejszenie poziomu ubóstwa i wykluczenia społecznego w województwie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2.6.2. Aktywizacja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2.6.3. Wspieranie rodzin i system pieczy zastępczej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2.6.4.Regionalna Polityka Imigracyjna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2.7. Aktywny styl życia i sport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2.7.1. Zapewnienie korzystnych warunków rozwoju sportu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2.7.2. Promocja aktywnego stylu życia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E50438A4-DCDE-4805-97FD-78675291918A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53251" name="Tytuł 1">
            <a:extLst>
              <a:ext uri="{FF2B5EF4-FFF2-40B4-BE49-F238E27FC236}">
                <a16:creationId xmlns:a16="http://schemas.microsoft.com/office/drawing/2014/main" id="{8C5F86E7-1CD9-4D07-B72B-6FCBBF3CB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INFRASTRUKTURA DLA ZRÓWNOWAŻONEGO ROZWOJU </a:t>
            </a:r>
            <a:b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ŚRODOWISKA</a:t>
            </a:r>
          </a:p>
        </p:txBody>
      </p:sp>
      <p:pic>
        <p:nvPicPr>
          <p:cNvPr id="53252" name="Symbol zastępczy zawartości 4">
            <a:extLst>
              <a:ext uri="{FF2B5EF4-FFF2-40B4-BE49-F238E27FC236}">
                <a16:creationId xmlns:a16="http://schemas.microsoft.com/office/drawing/2014/main" id="{1B249B0D-5E88-4670-A192-E273078175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>
            <a:fillRect/>
          </a:stretch>
        </p:blipFill>
        <p:spPr>
          <a:xfrm>
            <a:off x="0" y="1143000"/>
            <a:ext cx="9144000" cy="5819775"/>
          </a:xfr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EA28B001-96F2-4BB2-9A04-7353333766C8}"/>
              </a:ext>
            </a:extLst>
          </p:cNvPr>
          <p:cNvCxnSpPr>
            <a:cxnSpLocks/>
          </p:cNvCxnSpPr>
          <p:nvPr/>
        </p:nvCxnSpPr>
        <p:spPr>
          <a:xfrm>
            <a:off x="0" y="1171575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B2BC19F-71DE-4AF6-913C-279966DA1612}"/>
              </a:ext>
            </a:extLst>
          </p:cNvPr>
          <p:cNvGraphicFramePr/>
          <p:nvPr/>
        </p:nvGraphicFramePr>
        <p:xfrm>
          <a:off x="-468560" y="1513827"/>
          <a:ext cx="5472608" cy="342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8A15367-2472-4BCB-802F-C39856F5C828}"/>
              </a:ext>
            </a:extLst>
          </p:cNvPr>
          <p:cNvGraphicFramePr/>
          <p:nvPr/>
        </p:nvGraphicFramePr>
        <p:xfrm>
          <a:off x="3728762" y="1667399"/>
          <a:ext cx="5566265" cy="424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ytuł 1">
            <a:extLst>
              <a:ext uri="{FF2B5EF4-FFF2-40B4-BE49-F238E27FC236}">
                <a16:creationId xmlns:a16="http://schemas.microsoft.com/office/drawing/2014/main" id="{D4B33904-6CE4-4FDA-9C4B-9E70C32B7C1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br>
              <a:rPr lang="pl-PL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pl-PL" sz="220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220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 I ŚRODOWISKA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900" b="0" dirty="0">
                <a:solidFill>
                  <a:srgbClr val="9BBB59"/>
                </a:solidFill>
                <a:latin typeface="Arial" pitchFamily="34" charset="0"/>
                <a:cs typeface="Arial" pitchFamily="34" charset="0"/>
              </a:rPr>
              <a:t>UKŁAD PRIORYTETÓW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E868DA5F-5F6D-4266-9679-BD64039BD85F}"/>
              </a:ext>
            </a:extLst>
          </p:cNvPr>
          <p:cNvSpPr/>
          <p:nvPr/>
        </p:nvSpPr>
        <p:spPr>
          <a:xfrm>
            <a:off x="157163" y="15113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3.1.</a:t>
            </a: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id="{250385B6-9197-4B4C-AEBC-03F3C5024484}"/>
              </a:ext>
            </a:extLst>
          </p:cNvPr>
          <p:cNvSpPr/>
          <p:nvPr/>
        </p:nvSpPr>
        <p:spPr>
          <a:xfrm>
            <a:off x="4448175" y="477043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3.8.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9F1EE7C5-49C9-4EFD-9EFE-8E9707169040}"/>
              </a:ext>
            </a:extLst>
          </p:cNvPr>
          <p:cNvSpPr/>
          <p:nvPr/>
        </p:nvSpPr>
        <p:spPr>
          <a:xfrm>
            <a:off x="212725" y="3802063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3.3.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4718FD21-B3B2-49A2-A7E7-80935466928E}"/>
              </a:ext>
            </a:extLst>
          </p:cNvPr>
          <p:cNvSpPr/>
          <p:nvPr/>
        </p:nvSpPr>
        <p:spPr>
          <a:xfrm>
            <a:off x="157163" y="249078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3.2.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2C07FC34-3AB2-4F3A-8F9C-E1B647114A2F}"/>
              </a:ext>
            </a:extLst>
          </p:cNvPr>
          <p:cNvSpPr/>
          <p:nvPr/>
        </p:nvSpPr>
        <p:spPr>
          <a:xfrm>
            <a:off x="4448175" y="1690688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3.5.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4C98EEDF-D86F-451C-A524-3A111448A374}"/>
              </a:ext>
            </a:extLst>
          </p:cNvPr>
          <p:cNvSpPr/>
          <p:nvPr/>
        </p:nvSpPr>
        <p:spPr>
          <a:xfrm>
            <a:off x="4448175" y="26289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3.6.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id="{FB54D460-0716-41A3-866F-0BF85B9AE630}"/>
              </a:ext>
            </a:extLst>
          </p:cNvPr>
          <p:cNvSpPr/>
          <p:nvPr/>
        </p:nvSpPr>
        <p:spPr>
          <a:xfrm>
            <a:off x="4448175" y="373380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3.7.</a:t>
            </a:r>
          </a:p>
        </p:txBody>
      </p:sp>
      <p:grpSp>
        <p:nvGrpSpPr>
          <p:cNvPr id="54284" name="Grupa 20">
            <a:extLst>
              <a:ext uri="{FF2B5EF4-FFF2-40B4-BE49-F238E27FC236}">
                <a16:creationId xmlns:a16="http://schemas.microsoft.com/office/drawing/2014/main" id="{05F00C77-A9B1-4EC6-BE39-893A51E393BE}"/>
              </a:ext>
            </a:extLst>
          </p:cNvPr>
          <p:cNvGrpSpPr>
            <a:grpSpLocks/>
          </p:cNvGrpSpPr>
          <p:nvPr/>
        </p:nvGrpSpPr>
        <p:grpSpPr bwMode="auto">
          <a:xfrm>
            <a:off x="566738" y="4941888"/>
            <a:ext cx="3746500" cy="1304925"/>
            <a:chOff x="1050288" y="2010200"/>
            <a:chExt cx="3747261" cy="1304753"/>
          </a:xfrm>
        </p:grpSpPr>
        <p:sp>
          <p:nvSpPr>
            <p:cNvPr id="22" name="Strzałka: pięciokąt 21">
              <a:extLst>
                <a:ext uri="{FF2B5EF4-FFF2-40B4-BE49-F238E27FC236}">
                  <a16:creationId xmlns:a16="http://schemas.microsoft.com/office/drawing/2014/main" id="{E7E6A426-7E18-4E69-8076-800CDFEBC95D}"/>
                </a:ext>
              </a:extLst>
            </p:cNvPr>
            <p:cNvSpPr/>
            <p:nvPr/>
          </p:nvSpPr>
          <p:spPr>
            <a:xfrm rot="10800000">
              <a:off x="1050288" y="2010200"/>
              <a:ext cx="3747261" cy="1304753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trzałka: pięciokąt 4">
              <a:extLst>
                <a:ext uri="{FF2B5EF4-FFF2-40B4-BE49-F238E27FC236}">
                  <a16:creationId xmlns:a16="http://schemas.microsoft.com/office/drawing/2014/main" id="{1994E0EA-6FF4-4880-8460-C4577C696590}"/>
                </a:ext>
              </a:extLst>
            </p:cNvPr>
            <p:cNvSpPr txBox="1"/>
            <p:nvPr/>
          </p:nvSpPr>
          <p:spPr>
            <a:xfrm rot="21600000">
              <a:off x="1375791" y="2010200"/>
              <a:ext cx="3421758" cy="13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746" tIns="57150" rIns="106680" bIns="57150" spcCol="1270" anchor="ctr"/>
            <a:lstStyle/>
            <a:p>
              <a:pPr defTabSz="6667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500" dirty="0">
                  <a:solidFill>
                    <a:prstClr val="white"/>
                  </a:solidFill>
                  <a:ea typeface="Calibri" panose="020F0502020204030204" pitchFamily="34" charset="0"/>
                </a:rPr>
                <a:t>Rozwój infrastruktury informacyjno-komunikacyjnej w regionie</a:t>
              </a:r>
              <a:endParaRPr lang="pl-PL" sz="1500" b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Oval 29">
            <a:extLst>
              <a:ext uri="{FF2B5EF4-FFF2-40B4-BE49-F238E27FC236}">
                <a16:creationId xmlns:a16="http://schemas.microsoft.com/office/drawing/2014/main" id="{EF5A56D9-F01D-4930-8F92-8F408D27FC90}"/>
              </a:ext>
            </a:extLst>
          </p:cNvPr>
          <p:cNvSpPr/>
          <p:nvPr/>
        </p:nvSpPr>
        <p:spPr>
          <a:xfrm>
            <a:off x="158750" y="5124450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4BACC6">
                    <a:lumMod val="50000"/>
                  </a:srgbClr>
                </a:solidFill>
                <a:latin typeface="Arial Black" pitchFamily="34" charset="0"/>
              </a:rPr>
              <a:t>3.4.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0ACED-7ED5-4D01-9AF6-F566E95A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681A85-F1B3-4CBF-B390-0613D6B6F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B89CF70-12C0-4D34-87FE-A6D83E7A8328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801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44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0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 Bezpieczeństwo energetyczne i OZE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3.1.1. Rozwój infrastruktury energetycznej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3.1.2. Racjonalne wykorzystanie energii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3.1.3. Wsparcie energetyki opartej na OZE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3.2. </a:t>
                      </a: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Rozwój infrastruktury transportowej oraz integracji międzygałęziowej transportu 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3.2.1. Rozwój infrastruktury transportowej w celu zwiększenia dostępności zewnętrznej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 Rozwój portu lotniczego Rzeszów-Jasionka oraz wyspecjalizowanych lotnisk lokalnych</a:t>
                      </a:r>
                      <a:r>
                        <a:rPr lang="pl-PL" sz="1400" b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 Poprawa dostępności komunikacyjnej wewnątrz regionu oraz rozwój transportu publicznego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3.3.1. Rozwój systemu transportowego województwa w celu zwiększenia dostępności wewnętrznej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3.3.2 Rozwój transportu publicznego </a:t>
                      </a: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 Rozwój infrastruktury informacyjno-komunikacyjnej w regionie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3.4.1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Rozbudowa infrastruktury sieci informacyjno-komunikacyjnej ze szczególnym uwzględnieniem obszarów o trudnej dostępności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 Rozwój infrastruktury służącej prowadzeniu działalności gospodarczej i turystyki 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3.5.1. Rozwój infrastruktury służącej prowadzeniu działalności gospodarczej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3.5.2. Rozwój infrastruktury służącej prowadzeniu turystyki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8">
            <a:extLst>
              <a:ext uri="{FF2B5EF4-FFF2-40B4-BE49-F238E27FC236}">
                <a16:creationId xmlns:a16="http://schemas.microsoft.com/office/drawing/2014/main" id="{FFC6F1C8-47A5-4391-9EC5-5DB11AC60453}"/>
              </a:ext>
            </a:extLst>
          </p:cNvPr>
          <p:cNvSpPr txBox="1">
            <a:spLocks/>
          </p:cNvSpPr>
          <p:nvPr/>
        </p:nvSpPr>
        <p:spPr>
          <a:xfrm>
            <a:off x="-28575" y="87313"/>
            <a:ext cx="9172575" cy="1017587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19" name="Tytuł 1">
            <a:extLst>
              <a:ext uri="{FF2B5EF4-FFF2-40B4-BE49-F238E27FC236}">
                <a16:creationId xmlns:a16="http://schemas.microsoft.com/office/drawing/2014/main" id="{53AE4D6D-2F72-402E-A6CE-9B2D6F351C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6425" y="0"/>
            <a:ext cx="7931150" cy="10668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ROZWIĄZANIA EUROPEJSKIEJ POLITYKI SPÓJNOŚCI PO ROKU 2020 Z PUNKTU WIDZENIA WSPIERANIA ROZWOJU WOJEWÓDZTWA PODKARPACKIEGO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5A6040-58A0-4DBF-A9AC-63438B551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cele interwencji UE po roku 2020 określają Europę jako: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Zdecydowanym priorytetem finansowania nawet w regionach najsłabszych takich jak województwo podkarpackie będą dwa pierwsze cele, na które powinno zostać przeznaczone nie mniej niż 65% całej alokacji środków EFSI. Strategia wojewódzka powinna umożliwić efektywne i sprawne współfinansowanie tak ukierunkowanego strumienia środków EFSI.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C3A4305E-B081-4595-8285-FFCBEBB23EF7}"/>
              </a:ext>
            </a:extLst>
          </p:cNvPr>
          <p:cNvSpPr/>
          <p:nvPr/>
        </p:nvSpPr>
        <p:spPr>
          <a:xfrm>
            <a:off x="2627313" y="1562100"/>
            <a:ext cx="3843337" cy="5175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inteligentną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090662E7-66C1-48B3-A149-275F94ABD76F}"/>
              </a:ext>
            </a:extLst>
          </p:cNvPr>
          <p:cNvSpPr/>
          <p:nvPr/>
        </p:nvSpPr>
        <p:spPr>
          <a:xfrm>
            <a:off x="2627313" y="2117725"/>
            <a:ext cx="3843337" cy="517525"/>
          </a:xfrm>
          <a:prstGeom prst="roundRect">
            <a:avLst/>
          </a:prstGeom>
          <a:solidFill>
            <a:srgbClr val="95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zieloną i wolną od zanieczyszczeń węglowych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024B3EFB-2110-4ADE-B126-9ABABECD3F1B}"/>
              </a:ext>
            </a:extLst>
          </p:cNvPr>
          <p:cNvSpPr/>
          <p:nvPr/>
        </p:nvSpPr>
        <p:spPr>
          <a:xfrm>
            <a:off x="2627313" y="3276600"/>
            <a:ext cx="3849687" cy="517525"/>
          </a:xfrm>
          <a:prstGeom prst="roundRect">
            <a:avLst/>
          </a:prstGeom>
          <a:solidFill>
            <a:srgbClr val="3C8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znajdującą się bliżej obywateli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6FF27DB6-A956-46E3-AC22-B17F8D2ACEDA}"/>
              </a:ext>
            </a:extLst>
          </p:cNvPr>
          <p:cNvSpPr/>
          <p:nvPr/>
        </p:nvSpPr>
        <p:spPr>
          <a:xfrm>
            <a:off x="2627313" y="3832225"/>
            <a:ext cx="3832225" cy="517525"/>
          </a:xfrm>
          <a:prstGeom prst="roundRect">
            <a:avLst/>
          </a:prstGeom>
          <a:solidFill>
            <a:srgbClr val="3F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społeczną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61EB0A40-DDF4-4FDB-A6A2-20947ACD5309}"/>
              </a:ext>
            </a:extLst>
          </p:cNvPr>
          <p:cNvSpPr/>
          <p:nvPr/>
        </p:nvSpPr>
        <p:spPr>
          <a:xfrm>
            <a:off x="2627313" y="2700338"/>
            <a:ext cx="3849687" cy="517525"/>
          </a:xfrm>
          <a:prstGeom prst="roundRect">
            <a:avLst/>
          </a:prstGeom>
          <a:solidFill>
            <a:srgbClr val="3D8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lepiej powiązaną</a:t>
            </a:r>
          </a:p>
        </p:txBody>
      </p:sp>
    </p:spTree>
    <p:extLst>
      <p:ext uri="{BB962C8B-B14F-4D97-AF65-F5344CB8AC3E}">
        <p14:creationId xmlns:p14="http://schemas.microsoft.com/office/powerpoint/2010/main" val="1657731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D5F72F-F6C4-4421-AF56-FC71A3ED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95EB88-662F-4F26-9B39-95DA14E30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F8D56C8-7A6F-44D9-8E94-E525BE8A6495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492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54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2082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 Przeciwdziałanie i minimalizowanie skutków zagrożeń wywołanych czynnikami naturalnymi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3.6.1. Przeciwdziałanie, minimalizowanie i usuwanie skutków powodzi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3.6.2. Przeciwdziałanie, minimalizowanie i usuwanie skutków osuwisk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3.6.3. Przeciwdziałanie, minimalizowanie i usuwanie skutków ekstremalnych zjawisk atmosferycznych – huragany, susze, grad, ulewne deszcze oraz pożary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 Zapobieganie i minimalizowanie skutków zagrożeń antropogenicznych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3.7.1. Zapewnienie dobrego stanu środowiska w zakresie czystości powietrza i hałasu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3.7.2. Zapewnienie właściwej gospodarki wodno-ściekowej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3.7.3. Zapewnienie właściwej gospodarki odpadami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 Zarządzanie zasobami dziedzictwa przyrodniczego, w tym ochrona i poprawianie stanu różnorodności biologicznej i krajobrazu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3.8.1. Zarządzanie zasobami dziedzictwa przyrodniczego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3.8.2. Poprawa świadomości ekologicznej społeczeństwa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B7B9406-C25C-4F88-9FD1-DCE2549CA1F5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57347" name="Tytuł 1">
            <a:extLst>
              <a:ext uri="{FF2B5EF4-FFF2-40B4-BE49-F238E27FC236}">
                <a16:creationId xmlns:a16="http://schemas.microsoft.com/office/drawing/2014/main" id="{6FAEAEF7-144C-4873-96E8-F89F15669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484FA3E8-6259-4FA8-820B-3F25C8990127}"/>
              </a:ext>
            </a:extLst>
          </p:cNvPr>
          <p:cNvCxnSpPr/>
          <p:nvPr/>
        </p:nvCxnSpPr>
        <p:spPr>
          <a:xfrm>
            <a:off x="647700" y="1052513"/>
            <a:ext cx="7848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9" name="Symbol zastępczy zawartości 4">
            <a:extLst>
              <a:ext uri="{FF2B5EF4-FFF2-40B4-BE49-F238E27FC236}">
                <a16:creationId xmlns:a16="http://schemas.microsoft.com/office/drawing/2014/main" id="{B143C2A8-BC26-4A27-96CA-9A31FA5DCD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" r="70"/>
          <a:stretch>
            <a:fillRect/>
          </a:stretch>
        </p:blipFill>
        <p:spPr>
          <a:xfrm>
            <a:off x="-180975" y="1071563"/>
            <a:ext cx="11161713" cy="5715000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FDD94B89-2004-4058-99E4-597006906109}"/>
              </a:ext>
            </a:extLst>
          </p:cNvPr>
          <p:cNvCxnSpPr>
            <a:cxnSpLocks/>
          </p:cNvCxnSpPr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580AA52-CCCD-4D2A-81A6-999C5DE724D0}"/>
              </a:ext>
            </a:extLst>
          </p:cNvPr>
          <p:cNvGraphicFramePr/>
          <p:nvPr/>
        </p:nvGraphicFramePr>
        <p:xfrm>
          <a:off x="642910" y="1772821"/>
          <a:ext cx="7848872" cy="417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371" name="Tytuł 1">
            <a:extLst>
              <a:ext uri="{FF2B5EF4-FFF2-40B4-BE49-F238E27FC236}">
                <a16:creationId xmlns:a16="http://schemas.microsoft.com/office/drawing/2014/main" id="{696B05E0-56F5-414B-BF06-2CDCC880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pl-PL" altLang="pl-PL" sz="20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</a:rPr>
              <a:t>4. DOSTĘPNOŚĆ USŁUG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FFC000"/>
                </a:solidFill>
                <a:latin typeface="Arial" panose="020B0604020202020204" pitchFamily="34" charset="0"/>
              </a:rPr>
              <a:t>UKŁAD PRIORYTETÓW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A885A9E5-87F9-4294-B41A-A6A60A6C54C6}"/>
              </a:ext>
            </a:extLst>
          </p:cNvPr>
          <p:cNvSpPr/>
          <p:nvPr/>
        </p:nvSpPr>
        <p:spPr>
          <a:xfrm>
            <a:off x="1763713" y="1773238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4.1.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E77A73C0-D576-4F12-A8B0-A316705131D9}"/>
              </a:ext>
            </a:extLst>
          </p:cNvPr>
          <p:cNvSpPr/>
          <p:nvPr/>
        </p:nvSpPr>
        <p:spPr>
          <a:xfrm>
            <a:off x="1739900" y="2887663"/>
            <a:ext cx="858838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4.2.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9FA266C0-8FB6-4E6D-9C1B-B3C2C6B66DA1}"/>
              </a:ext>
            </a:extLst>
          </p:cNvPr>
          <p:cNvSpPr/>
          <p:nvPr/>
        </p:nvSpPr>
        <p:spPr>
          <a:xfrm>
            <a:off x="1739900" y="3967163"/>
            <a:ext cx="858838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4.3.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71320DC6-CE7D-4905-8826-A7A03A80662D}"/>
              </a:ext>
            </a:extLst>
          </p:cNvPr>
          <p:cNvSpPr/>
          <p:nvPr/>
        </p:nvSpPr>
        <p:spPr>
          <a:xfrm>
            <a:off x="1763713" y="5121275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srgbClr val="FFC000"/>
                </a:solidFill>
                <a:latin typeface="Arial Black" pitchFamily="34" charset="0"/>
              </a:rPr>
              <a:t>4.4.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409160A-F59C-43EF-A3C8-5E204983A0E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0B09F36-875C-4683-A95D-95D63DC3D7E2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405312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5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 DOSTĘPNOŚĆ USŁUG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 Poprawa dostępności do usług publicznych poprzez wykorzystanie technologii informacyjno-komunikacyjnych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4.1.1. Rozwój digitalizacji i zwiększenie dostępności zasobów publicznych on-line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4.1.2. Zwiększenie zastosowania i wykorzystania technologii cyfrowych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 Planowanie przestrzenne wspierające aktywizację społeczności i aktywizacja obszarów zdegradowanych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4.2.1. Poprawa ładu przestrzennego i jakości zarządzania przestrzenią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4.2.2. 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Aktywizacja i rewitalizacja obszarów zdegradowanych</a:t>
                      </a: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4.2.3. Lokalne działania aktywizujące społeczność regionu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pl-PL" alt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 Wsparcie instytucjonalne i poprawa bezpieczeństwa mieszkańców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4.3.1. Wsparcie dla podmiotów zapewniających bezpieczeństwo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4.3.2. Integracja systemów zarządzania i wymiany informacji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 Budowanie i rozwój partnerstwa dla rozwoju województwa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4.4.1. Współpraca na rzecz rozwoju województwa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4.4.2. Implementacja rozwiązań organizacyjnych sprzyjających partycypacji społecznej w partnerstwach dla rozwoju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402" name="Tytuł 1">
            <a:extLst>
              <a:ext uri="{FF2B5EF4-FFF2-40B4-BE49-F238E27FC236}">
                <a16:creationId xmlns:a16="http://schemas.microsoft.com/office/drawing/2014/main" id="{44A597C6-98E9-45E1-8D5E-E4B10CBFD0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b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  <a:br>
              <a:rPr lang="pl-PL" altLang="pl-PL" sz="20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UKŁAD</a:t>
            </a:r>
            <a:r>
              <a:rPr lang="pl-PL" altLang="pl-PL" sz="2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altLang="pl-PL" sz="200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0E5C52-23B6-4376-9613-EDE4405F5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5788B37-84F6-43E9-A34A-F0705446D6FD}"/>
              </a:ext>
            </a:extLst>
          </p:cNvPr>
          <p:cNvSpPr/>
          <p:nvPr/>
        </p:nvSpPr>
        <p:spPr>
          <a:xfrm>
            <a:off x="0" y="5300663"/>
            <a:ext cx="9090025" cy="155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1B58E59-C126-495D-8EE0-F52FA56DB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TERYTORIALNY WYMIAR STRATEGII</a:t>
            </a:r>
          </a:p>
        </p:txBody>
      </p:sp>
      <p:pic>
        <p:nvPicPr>
          <p:cNvPr id="60420" name="Obraz 6">
            <a:extLst>
              <a:ext uri="{FF2B5EF4-FFF2-40B4-BE49-F238E27FC236}">
                <a16:creationId xmlns:a16="http://schemas.microsoft.com/office/drawing/2014/main" id="{C4DCF0D5-6E5F-4C4A-B302-D1A852B79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t="17896" b="7394"/>
          <a:stretch>
            <a:fillRect/>
          </a:stretch>
        </p:blipFill>
        <p:spPr bwMode="auto">
          <a:xfrm>
            <a:off x="-180975" y="1147763"/>
            <a:ext cx="10360025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795B752A-4662-4579-BE1C-45F498179BBE}"/>
              </a:ext>
            </a:extLst>
          </p:cNvPr>
          <p:cNvCxnSpPr>
            <a:cxnSpLocks/>
          </p:cNvCxnSpPr>
          <p:nvPr/>
        </p:nvCxnSpPr>
        <p:spPr>
          <a:xfrm>
            <a:off x="0" y="1119188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0F48CDB-576E-47B3-9521-58BD0F1E4BC0}"/>
              </a:ext>
            </a:extLst>
          </p:cNvPr>
          <p:cNvGraphicFramePr/>
          <p:nvPr/>
        </p:nvGraphicFramePr>
        <p:xfrm>
          <a:off x="642910" y="1268771"/>
          <a:ext cx="7848872" cy="489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43" name="Tytuł 1">
            <a:extLst>
              <a:ext uri="{FF2B5EF4-FFF2-40B4-BE49-F238E27FC236}">
                <a16:creationId xmlns:a16="http://schemas.microsoft.com/office/drawing/2014/main" id="{B7D75E05-137C-4F81-85CE-8A4960DE9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>
                <a:solidFill>
                  <a:srgbClr val="7F7F7F"/>
                </a:solidFill>
                <a:latin typeface="Arial" panose="020B0604020202020204" pitchFamily="34" charset="0"/>
              </a:rPr>
              <a:t>5. TERYTORIALNY WYMIAR STRATEGII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0">
                <a:solidFill>
                  <a:srgbClr val="7F7F7F"/>
                </a:solidFill>
                <a:latin typeface="Arial" panose="020B0604020202020204" pitchFamily="34" charset="0"/>
              </a:rPr>
              <a:t>UKŁAD PRIORYTETÓW</a:t>
            </a:r>
          </a:p>
        </p:txBody>
      </p:sp>
      <p:sp>
        <p:nvSpPr>
          <p:cNvPr id="6" name="Oval 29">
            <a:extLst>
              <a:ext uri="{FF2B5EF4-FFF2-40B4-BE49-F238E27FC236}">
                <a16:creationId xmlns:a16="http://schemas.microsoft.com/office/drawing/2014/main" id="{6C6B70E5-BA52-49D8-928E-AF0C8F2DAC5C}"/>
              </a:ext>
            </a:extLst>
          </p:cNvPr>
          <p:cNvSpPr/>
          <p:nvPr/>
        </p:nvSpPr>
        <p:spPr>
          <a:xfrm>
            <a:off x="1730375" y="1312863"/>
            <a:ext cx="860425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5.1.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id="{58C6C5B3-6E2B-48B0-9803-39D4848DA867}"/>
              </a:ext>
            </a:extLst>
          </p:cNvPr>
          <p:cNvSpPr/>
          <p:nvPr/>
        </p:nvSpPr>
        <p:spPr>
          <a:xfrm>
            <a:off x="1728788" y="4354513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5.4.</a:t>
            </a:r>
          </a:p>
        </p:txBody>
      </p:sp>
      <p:sp>
        <p:nvSpPr>
          <p:cNvPr id="8" name="Oval 29">
            <a:extLst>
              <a:ext uri="{FF2B5EF4-FFF2-40B4-BE49-F238E27FC236}">
                <a16:creationId xmlns:a16="http://schemas.microsoft.com/office/drawing/2014/main" id="{CF6BFE28-6EDD-4827-B118-1A916EAE6AF3}"/>
              </a:ext>
            </a:extLst>
          </p:cNvPr>
          <p:cNvSpPr/>
          <p:nvPr/>
        </p:nvSpPr>
        <p:spPr>
          <a:xfrm>
            <a:off x="1754188" y="3311525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5.3.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48D031E5-15E6-49DD-897A-4D4796A73FDB}"/>
              </a:ext>
            </a:extLst>
          </p:cNvPr>
          <p:cNvSpPr/>
          <p:nvPr/>
        </p:nvSpPr>
        <p:spPr>
          <a:xfrm>
            <a:off x="1754188" y="2303463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5.2.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70AD94CA-F1B6-4A97-AA89-017F9366A55B}"/>
              </a:ext>
            </a:extLst>
          </p:cNvPr>
          <p:cNvSpPr/>
          <p:nvPr/>
        </p:nvSpPr>
        <p:spPr>
          <a:xfrm>
            <a:off x="1703388" y="5380038"/>
            <a:ext cx="858837" cy="8286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0" dirty="0">
                <a:solidFill>
                  <a:prstClr val="white">
                    <a:lumMod val="50000"/>
                  </a:prstClr>
                </a:solidFill>
                <a:latin typeface="Arial Black" pitchFamily="34" charset="0"/>
              </a:rPr>
              <a:t>5.5.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F013E0-05F2-4D0F-86C1-4C5943E0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DAF768-BBF6-4C90-BABB-3728056D6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F47B174-D28C-4259-B4E7-C03D00693285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388"/>
          <a:ext cx="9144000" cy="4264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33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9692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 Wykorzystanie policentrycznego miejskiego układu osadniczego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5.1.1. Wzmocnienie roli biegunów wzrostu w świadczeniu usług publicznych oraz usług wyższego rzędu, a w szczególności wzmacnianie potencjałów wyróżniających  je w skali krajowej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5.1.2. Rozwój  potencjału  gospodarczego miast, ze szczególnym uwzględnieniem biegunów  wzrostu wraz z rozprzestrzenianiem trendów rozwojowych na otaczające je obszary funkcjonalne oraz  wiejskie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5.1.3. Rozwój powiązań komunikacyjnych wewnątrz obszarów funkcjonalnych biegunów wzrostu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5.1.4. Rozwój miast powiatowych i miast mniejszych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 Funkcje metropolitalne Rzeszowa oraz jego obszaru funkcjonalnego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5.2.1. Tworzenie korzystnych warunków do trwałego wzrostu gospodarczego w Rzeszowie i jego obszarze funkcjonalnym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5.2.2. Wzmacnianie funkcji metropolitalnych realizowanych przez Rzeszów oraz wspieranie rozwoju nowych funkcji zwiększających zakres świadczonych usług wyższego rzędu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5.2.3. Zapewnienie dobrej jakości życia i realizacji funkcji publicznych w Rzeszowskim Obszarze Funkcjonalnym (ROF)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5.2.4. Rozwój powiązań komunikacyjnych i zintegrowanego systemu transportu publicznego łączących Rzeszów z jego obszarem funkcjonalnym ROF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5.2.5. Gospodarka przestrzenna Rzeszowa i obszaru funkcjonalnego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21159A-461C-47C7-BB55-6C269C37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06DB29-1890-40A1-BAEF-8BD8AD15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338"/>
            <a:ext cx="8229600" cy="5492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B4327CA-EC86-4664-BA77-EA9587EC1E3D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195388"/>
          <a:ext cx="8229600" cy="4321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376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7799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 Obszary wymagające szczególnego wsparcia w kontekście równoważenia rozwoju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5.3.1. Wzmocnienie szans rozwojowych obszarów zagrożonych trwałą marginalizacją w województwie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5.3.2. Rozwój i wspieranie obszaru Bieszczad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5.3.3. Rozwój i wspieranie obszaru gmin „Błękitnego Sanu”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 Obszary wiejskie – wysoka jakość przestrzeni do zamieszkania, pracy i wypoczynku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5.4.1. Wielofunkcyjny rozwój obszarów wiejskich poprzez rozwój infrastruktury technicznej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5.4.2. Rozwój przedsiębiorczości na obszarach wiejskich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5.4.3. Integracja i aktywizacja społeczności wiejskiej w aspekcie społecznym i kulturowym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5.4.4. Racjonalizacja przestrzeni wiejskiej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 Współpraca ponadregionalna i międzynarodowa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5.5.1. Współpraca ponadregionalna i międzynarodowa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5.5.2. Wzmacnianie pozycji międzynarodowej regionu poprzez rozwój współpracy </a:t>
                      </a:r>
                      <a:endParaRPr lang="pl-PL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3447D67-05D3-42A9-B178-38E619F35DB8}"/>
              </a:ext>
            </a:extLst>
          </p:cNvPr>
          <p:cNvSpPr/>
          <p:nvPr/>
        </p:nvSpPr>
        <p:spPr>
          <a:xfrm>
            <a:off x="-5715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4515" name="Tytuł 1">
            <a:extLst>
              <a:ext uri="{FF2B5EF4-FFF2-40B4-BE49-F238E27FC236}">
                <a16:creationId xmlns:a16="http://schemas.microsoft.com/office/drawing/2014/main" id="{04A0AEB2-EB95-4007-9B21-BF6FBFAFB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ymbol zastępczy zawartości 2">
            <a:extLst>
              <a:ext uri="{FF2B5EF4-FFF2-40B4-BE49-F238E27FC236}">
                <a16:creationId xmlns:a16="http://schemas.microsoft.com/office/drawing/2014/main" id="{BCBFEEFF-0F62-4F24-B781-AFC0C8F9C3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pole tekstowe 7">
            <a:extLst>
              <a:ext uri="{FF2B5EF4-FFF2-40B4-BE49-F238E27FC236}">
                <a16:creationId xmlns:a16="http://schemas.microsoft.com/office/drawing/2014/main" id="{4670EB65-A6B8-40D9-B21F-1E43205FB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143000"/>
            <a:ext cx="82296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W najbliższym dziesięcioleciu województwo podkarpackie dysponować będzie nadal znacznymi środkami rozwojowymi, choć będzie to niższe wsparcie rozwoju ze strony funduszy unijnych w wymiarze zarówno bezwzględnym jak i w szczególności w relacji do wielkości PKB województwa.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Efekty wykorzystania tych środków zależą od właściwego zaprogramowania instrumentów wsparcia (programy, kluczowe inwestycje, etc.) oraz od skutecznego preferowania działań pro-rozwojowych i ograniczania wydatków czysto konsumpcyjnych.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Kluczem jest znalezienie pewnego optymalnego stanu równowagi między projektami o dużym efekcie podażowym i projektami ukierunkowanymi na poprawę jakości życia.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Scenariusze rozwoju analizami typu </a:t>
            </a:r>
            <a:r>
              <a:rPr lang="pl-PL" altLang="pl-PL" sz="1800" b="0" i="1">
                <a:solidFill>
                  <a:srgbClr val="000000"/>
                </a:solidFill>
              </a:rPr>
              <a:t>foresight.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1800" b="0">
                <a:solidFill>
                  <a:srgbClr val="000000"/>
                </a:solidFill>
              </a:rPr>
              <a:t>Scenariusze wskazują jednoznacznie, że przy koniunkturze gospodarczej lub jej niewielkim spowolnieniu, przy utrzymaniu wsparcia rozwoju województwa środkami zewnętrznymi (polityka spójności UE i transfery budżetu państwa) możliwe jest zachowanie dotychczasowego tempa niwelowania dystansu województwa w stosunku do średniej UE pod względem PKB per capita pomimo realnego ograniczenia tego wsparcia mierzonego przez relację do PKB województwa.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2C1F775E-8B18-4D28-B738-49E24BE7F247}"/>
              </a:ext>
            </a:extLst>
          </p:cNvPr>
          <p:cNvSpPr/>
          <p:nvPr/>
        </p:nvSpPr>
        <p:spPr>
          <a:xfrm>
            <a:off x="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5539" name="Tytuł 1">
            <a:extLst>
              <a:ext uri="{FF2B5EF4-FFF2-40B4-BE49-F238E27FC236}">
                <a16:creationId xmlns:a16="http://schemas.microsoft.com/office/drawing/2014/main" id="{06F3D32B-70F8-4F16-AB8B-C0D0089C3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0" name="Symbol zastępczy zawartości 2">
            <a:extLst>
              <a:ext uri="{FF2B5EF4-FFF2-40B4-BE49-F238E27FC236}">
                <a16:creationId xmlns:a16="http://schemas.microsoft.com/office/drawing/2014/main" id="{975E8967-2A6A-4832-95C4-670B789BDB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pole tekstowe 7">
            <a:extLst>
              <a:ext uri="{FF2B5EF4-FFF2-40B4-BE49-F238E27FC236}">
                <a16:creationId xmlns:a16="http://schemas.microsoft.com/office/drawing/2014/main" id="{2A5A3920-2A55-464A-A054-7810F2EF8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143000"/>
            <a:ext cx="82296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b="0">
                <a:solidFill>
                  <a:srgbClr val="000000"/>
                </a:solidFill>
              </a:rPr>
              <a:t>Efektem możliwym do osiągnięcia jest również zahamowanie negatywnego trendu relacji PKB per capita województwa w odniesieniu do średniej krajowej i ustabilizowanie go do roku 2030 na poziomie 2/3 średniej krajowej. Taka sytuacja daje podstawy do oczekiwania na odwrócenie również tego trendu w przyszłości.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b="0">
                <a:solidFill>
                  <a:srgbClr val="000000"/>
                </a:solidFill>
              </a:rPr>
              <a:t>Wyzwaniem rozwojowych województwa jest kontynuowanie z dotychczasowymi sukcesami przekształceń w sektorze rolnictwa prowadzące do dalszego obniżenia zatrudnienia w tym sektorze, który  zatrudniając w 2016 roku 12,9% osób pracujących wytwarzał jedynie 2,2% WDB województwa.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pl-PL" altLang="pl-PL" sz="2000" b="0">
                <a:solidFill>
                  <a:srgbClr val="000000"/>
                </a:solidFill>
              </a:rPr>
              <a:t>Podstawową dalszego przyśpieszonego rozwoju powinna być wysoka efektywność prowadzenia polityki rozwoju na szczeblu regionalnym ukierunkowana na rozwój kapitału ludzkiego, innowacje i rozwój potencjałów endogenicznych.  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z="2000" b="0">
                <a:solidFill>
                  <a:srgbClr val="000000"/>
                </a:solidFill>
              </a:rPr>
              <a:t>Ważnym elementem będzie również dalsza poprawa jakości funkcjonowania instytucji publicznych i budowanie kapitału społecznego jako niematerialnych czynników wzrostu endogenicznego.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4B6E83C6-87EA-40E4-AF7F-3DD6E1AAE83E}"/>
              </a:ext>
            </a:extLst>
          </p:cNvPr>
          <p:cNvSpPr/>
          <p:nvPr/>
        </p:nvSpPr>
        <p:spPr>
          <a:xfrm>
            <a:off x="0" y="220663"/>
            <a:ext cx="9180513" cy="10477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3552A07-5632-4E02-BE2C-96343FD81C3C}"/>
              </a:ext>
            </a:extLst>
          </p:cNvPr>
          <p:cNvSpPr/>
          <p:nvPr/>
        </p:nvSpPr>
        <p:spPr>
          <a:xfrm>
            <a:off x="0" y="5300663"/>
            <a:ext cx="9090025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6" name="Tytuł 6">
            <a:extLst>
              <a:ext uri="{FF2B5EF4-FFF2-40B4-BE49-F238E27FC236}">
                <a16:creationId xmlns:a16="http://schemas.microsoft.com/office/drawing/2014/main" id="{C9DD0DA1-B824-4C43-8694-510B349A90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090025" cy="1152525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 POLITYKI ROZOWJU </a:t>
            </a:r>
            <a:endParaRPr lang="pl-PL" altLang="pl-PL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AEC9544-844E-4DD3-BF5F-CB5EC2C99BBE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6321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8317D1F-3A42-4705-9ADA-C8EAA37099AC}"/>
              </a:ext>
            </a:extLst>
          </p:cNvPr>
          <p:cNvSpPr/>
          <p:nvPr/>
        </p:nvSpPr>
        <p:spPr>
          <a:xfrm>
            <a:off x="-36513" y="22383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6563" name="Tytuł 1">
            <a:extLst>
              <a:ext uri="{FF2B5EF4-FFF2-40B4-BE49-F238E27FC236}">
                <a16:creationId xmlns:a16="http://schemas.microsoft.com/office/drawing/2014/main" id="{191B4E61-60AB-4057-959C-38D26AF8B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Symbol zastępczy zawartości 2">
            <a:extLst>
              <a:ext uri="{FF2B5EF4-FFF2-40B4-BE49-F238E27FC236}">
                <a16:creationId xmlns:a16="http://schemas.microsoft.com/office/drawing/2014/main" id="{A5640D56-EF5D-43D1-BD85-305BB4C459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5" name="Obraz 2">
            <a:extLst>
              <a:ext uri="{FF2B5EF4-FFF2-40B4-BE49-F238E27FC236}">
                <a16:creationId xmlns:a16="http://schemas.microsoft.com/office/drawing/2014/main" id="{9A795AED-D7CC-4B29-9F08-4E544EA75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09688"/>
            <a:ext cx="8151812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41B45E2B-C436-414A-AE0A-FAD8491CA060}"/>
              </a:ext>
            </a:extLst>
          </p:cNvPr>
          <p:cNvSpPr/>
          <p:nvPr/>
        </p:nvSpPr>
        <p:spPr>
          <a:xfrm>
            <a:off x="-36513" y="2444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7587" name="Tytuł 1">
            <a:extLst>
              <a:ext uri="{FF2B5EF4-FFF2-40B4-BE49-F238E27FC236}">
                <a16:creationId xmlns:a16="http://schemas.microsoft.com/office/drawing/2014/main" id="{2E18ACB7-62E5-40B3-880F-C6CB96690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Symbol zastępczy zawartości 2">
            <a:extLst>
              <a:ext uri="{FF2B5EF4-FFF2-40B4-BE49-F238E27FC236}">
                <a16:creationId xmlns:a16="http://schemas.microsoft.com/office/drawing/2014/main" id="{A9054573-1C48-4E93-AD63-3D0252D3B7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5EEE1E5-D33C-4AB7-B67A-45F1D97ADB32}"/>
              </a:ext>
            </a:extLst>
          </p:cNvPr>
          <p:cNvSpPr txBox="1"/>
          <p:nvPr/>
        </p:nvSpPr>
        <p:spPr>
          <a:xfrm>
            <a:off x="539750" y="1196975"/>
            <a:ext cx="8229600" cy="4802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Potencjalne środki finansowe, które mogą zostać wykorzystane przez sektor publiczny na realizację Strategii Rozwoju Województwa – Podkarpackie 2030 na lata 2021-2030 oszacowano łącznie na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46,06 mld zł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, co daje około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4,46 mld zł średniorocznie:</a:t>
            </a: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potencjał samorządu województwa - 	0,08 mld zł (1,8%) 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potencjał jednostek samorządów terytorialnych 	2,54 mld zł (57,1%) w tym: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- powiaty - 0,38 mld zł (8,5%)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- miasta na prawach powiatu - 0,54 mld zł (12,1%)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- gminy	- 1,62 mld zł (36,4%)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środki z UE wydatkowane na poziomie krajowym i regionalnym	1,49 mld zł (33,5%)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potencjalne wydatki majątkowe z budżetu państwa - 0,30 mld zł (6,7%)</a:t>
            </a:r>
          </a:p>
          <a:p>
            <a:pPr marL="285750" indent="-285750" defTabSz="179388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dotacje ze środków </a:t>
            </a:r>
            <a:r>
              <a:rPr lang="pl-PL" b="0" dirty="0" err="1">
                <a:solidFill>
                  <a:prstClr val="black"/>
                </a:solidFill>
                <a:latin typeface="Calibri"/>
              </a:rPr>
              <a:t>WFOŚiGW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	- 0,01 mld zł (0,2%)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potencjał jednostek pożytku publicznego i organizacji pozarządowych - 0,03 mld zł (0,7%)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453513D-8E58-481B-9DF8-C667DF14BADE}"/>
              </a:ext>
            </a:extLst>
          </p:cNvPr>
          <p:cNvSpPr/>
          <p:nvPr/>
        </p:nvSpPr>
        <p:spPr>
          <a:xfrm>
            <a:off x="-17463" y="215900"/>
            <a:ext cx="9178926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8611" name="Tytuł 1">
            <a:extLst>
              <a:ext uri="{FF2B5EF4-FFF2-40B4-BE49-F238E27FC236}">
                <a16:creationId xmlns:a16="http://schemas.microsoft.com/office/drawing/2014/main" id="{8E7D0BDB-36B1-48C0-9442-481E15BF2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Symbol zastępczy zawartości 2">
            <a:extLst>
              <a:ext uri="{FF2B5EF4-FFF2-40B4-BE49-F238E27FC236}">
                <a16:creationId xmlns:a16="http://schemas.microsoft.com/office/drawing/2014/main" id="{559A0E96-D4F8-4998-BE77-81BF9003B2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3F45296-0CB3-42DC-ABC3-DFD7D25297ED}"/>
              </a:ext>
            </a:extLst>
          </p:cNvPr>
          <p:cNvSpPr txBox="1"/>
          <p:nvPr/>
        </p:nvSpPr>
        <p:spPr>
          <a:xfrm>
            <a:off x="539750" y="1196975"/>
            <a:ext cx="86042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Inwestycje sektora prywatnego będą się kształtowały na poziomie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147,5 mld zł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w latach 2021-2030, a średnioroczna wartość wyniesie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14,75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 mld zł. </a:t>
            </a:r>
          </a:p>
          <a:p>
            <a:pPr defTabSz="1793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W ramach BIZ województwo podkarpackie może liczyć na ok.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13,6 mld zł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w okresie 2021-2030, co daje ok. 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1,36 mld zł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średniorocznie zakładając utrzymanie się dotychczasowego trendu napływu inwestycji zagranicznych do województwa.</a:t>
            </a:r>
          </a:p>
          <a:p>
            <a:pPr marL="285750" indent="-285750" defTabSz="179388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8614" name="Obraz 2">
            <a:extLst>
              <a:ext uri="{FF2B5EF4-FFF2-40B4-BE49-F238E27FC236}">
                <a16:creationId xmlns:a16="http://schemas.microsoft.com/office/drawing/2014/main" id="{A7B6AB2D-30E9-4A77-AB4A-01C2BF0E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79738"/>
            <a:ext cx="3887788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601202E4-4007-4547-ABA2-65C380F0FD75}"/>
              </a:ext>
            </a:extLst>
          </p:cNvPr>
          <p:cNvSpPr/>
          <p:nvPr/>
        </p:nvSpPr>
        <p:spPr>
          <a:xfrm>
            <a:off x="15875" y="13970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69635" name="Tytuł 1">
            <a:extLst>
              <a:ext uri="{FF2B5EF4-FFF2-40B4-BE49-F238E27FC236}">
                <a16:creationId xmlns:a16="http://schemas.microsoft.com/office/drawing/2014/main" id="{20E6CCF2-B744-4091-BF03-13F0A3CFF9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PROCENTOWA PROPOZYCJA PODZIAŁU ŚRODKÓW NA GŁÓWNE OBSZARY TEMATYCZNE STRATEGII 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636" name="pole tekstowe 8">
            <a:extLst>
              <a:ext uri="{FF2B5EF4-FFF2-40B4-BE49-F238E27FC236}">
                <a16:creationId xmlns:a16="http://schemas.microsoft.com/office/drawing/2014/main" id="{B169D57D-7023-44F8-AEA2-92A70BAE4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27113"/>
            <a:ext cx="86042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Gospodarka oparta na wiedzy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20 %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Kapitał ludzki i społeczny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28 %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III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Infrastruktura dla zrównoważonego rozwoju i środowiska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47 % 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Obszar tematyczny IV</a:t>
            </a:r>
            <a:r>
              <a:rPr lang="pl-PL" altLang="pl-PL" sz="1600" b="0">
                <a:solidFill>
                  <a:srgbClr val="000000"/>
                </a:solidFill>
                <a:latin typeface="Arial" panose="020B0604020202020204" pitchFamily="34" charset="0"/>
              </a:rPr>
              <a:t>. Dostępność usług - </a:t>
            </a:r>
            <a:r>
              <a:rPr lang="pl-PL" altLang="pl-PL" sz="1600">
                <a:solidFill>
                  <a:srgbClr val="000000"/>
                </a:solidFill>
                <a:latin typeface="Arial" panose="020B0604020202020204" pitchFamily="34" charset="0"/>
              </a:rPr>
              <a:t>5%</a:t>
            </a:r>
            <a:endParaRPr lang="pl-PL" altLang="pl-PL" sz="16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9637" name="Wykres 17">
            <a:extLst>
              <a:ext uri="{FF2B5EF4-FFF2-40B4-BE49-F238E27FC236}">
                <a16:creationId xmlns:a16="http://schemas.microsoft.com/office/drawing/2014/main" id="{1AF637C7-0A27-4DF4-9EA8-9597C91A244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063"/>
            <a:ext cx="914400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CAC96482-26D5-4E41-BD82-EA1FBF79BB51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0659" name="Tytuł 1">
            <a:extLst>
              <a:ext uri="{FF2B5EF4-FFF2-40B4-BE49-F238E27FC236}">
                <a16:creationId xmlns:a16="http://schemas.microsoft.com/office/drawing/2014/main" id="{D791964B-AAD4-4E5C-AF7A-3A2E90661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19050"/>
            <a:ext cx="6923088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REALIZACJI STRATEGII </a:t>
            </a:r>
            <a:endParaRPr lang="pl-PL" altLang="pl-PL" sz="2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Symbol zastępczy zawartości 2">
            <a:extLst>
              <a:ext uri="{FF2B5EF4-FFF2-40B4-BE49-F238E27FC236}">
                <a16:creationId xmlns:a16="http://schemas.microsoft.com/office/drawing/2014/main" id="{B29DAFB8-43D9-427E-B50F-28483BAD11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C4059B7-EE04-4524-843C-9AAA66CEF7B3}"/>
              </a:ext>
            </a:extLst>
          </p:cNvPr>
          <p:cNvSpPr txBox="1"/>
          <p:nvPr/>
        </p:nvSpPr>
        <p:spPr>
          <a:xfrm>
            <a:off x="4572000" y="1484313"/>
            <a:ext cx="4572000" cy="424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9388" indent="-179388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Podmioty zaangażowane w realizację: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Podmioty sektora publicznego,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prywatnego, społecznego, nauki i szkolnictwa wyższego, B+R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II. Instrumenty wdrożeniowe: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PFT, instrumenty finansowe, programy operacyjne, instrumenty </a:t>
            </a:r>
            <a:r>
              <a:rPr lang="pl-PL" b="0" dirty="0" err="1">
                <a:solidFill>
                  <a:prstClr val="black"/>
                </a:solidFill>
                <a:latin typeface="Calibri"/>
              </a:rPr>
              <a:t>prawno</a:t>
            </a:r>
            <a:r>
              <a:rPr lang="pl-PL" b="0" dirty="0">
                <a:solidFill>
                  <a:prstClr val="black"/>
                </a:solidFill>
                <a:latin typeface="Calibri"/>
              </a:rPr>
              <a:t> – administracyjne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III. Koordynacja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Samorząd województwa, wielopodmiotowe i wielopoziomowe zarządzanie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0" dirty="0">
                <a:solidFill>
                  <a:prstClr val="black"/>
                </a:solidFill>
                <a:latin typeface="Calibri"/>
              </a:rPr>
              <a:t>IV. Monitoring i ewaluacja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662" name="Obraz 9">
            <a:extLst>
              <a:ext uri="{FF2B5EF4-FFF2-40B4-BE49-F238E27FC236}">
                <a16:creationId xmlns:a16="http://schemas.microsoft.com/office/drawing/2014/main" id="{D2690EE8-F49D-43D3-847B-9129F025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559425"/>
            <a:ext cx="23542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663" name="Obiekt 4">
            <a:extLst>
              <a:ext uri="{FF2B5EF4-FFF2-40B4-BE49-F238E27FC236}">
                <a16:creationId xmlns:a16="http://schemas.microsoft.com/office/drawing/2014/main" id="{9E07F106-5F13-4AC4-A011-560F396D97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62050"/>
          <a:ext cx="4572000" cy="53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7" name="Document" r:id="rId5" imgW="7039486" imgH="9514206" progId="Word.Document.8">
                  <p:embed/>
                </p:oleObj>
              </mc:Choice>
              <mc:Fallback>
                <p:oleObj name="Document" r:id="rId5" imgW="7039486" imgH="9514206" progId="Word.Document.8">
                  <p:embed/>
                  <p:pic>
                    <p:nvPicPr>
                      <p:cNvPr id="0" name="Obi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62050"/>
                        <a:ext cx="4572000" cy="536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FDDB50CF-C75D-48BC-81D6-3C4D63AFE3CA}"/>
              </a:ext>
            </a:extLst>
          </p:cNvPr>
          <p:cNvSpPr/>
          <p:nvPr/>
        </p:nvSpPr>
        <p:spPr>
          <a:xfrm>
            <a:off x="-22225" y="133350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MONITORINGU I EWALUACJI I STRATEGII </a:t>
            </a:r>
            <a:endParaRPr lang="pl-PL" sz="2000" b="0" dirty="0">
              <a:solidFill>
                <a:prstClr val="white"/>
              </a:solidFill>
            </a:endParaRPr>
          </a:p>
        </p:txBody>
      </p:sp>
      <p:sp>
        <p:nvSpPr>
          <p:cNvPr id="71683" name="Symbol zastępczy zawartości 2">
            <a:extLst>
              <a:ext uri="{FF2B5EF4-FFF2-40B4-BE49-F238E27FC236}">
                <a16:creationId xmlns:a16="http://schemas.microsoft.com/office/drawing/2014/main" id="{16D8E9C4-EA82-4F29-9ECE-631F1CE59F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pole tekstowe 7">
            <a:extLst>
              <a:ext uri="{FF2B5EF4-FFF2-40B4-BE49-F238E27FC236}">
                <a16:creationId xmlns:a16="http://schemas.microsoft.com/office/drawing/2014/main" id="{D2D0AC21-E7DC-4FBF-A2F8-0D63C3D70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484313"/>
            <a:ext cx="37084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Sprawozdania z realizacji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Analizy trendów rozwoju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Formułowanie wniosków merytorycznych i metodologicznych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Wymiany informacji i doświadczeń między interesariuszami polityki regionalnej województwa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Prezentacja dobrych praktyk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1800" b="0">
                <a:solidFill>
                  <a:srgbClr val="000000"/>
                </a:solidFill>
              </a:rPr>
              <a:t>Narzędzie - rot.podkarpackie.pl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b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b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altLang="pl-PL" sz="1800" b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graphicFrame>
        <p:nvGraphicFramePr>
          <p:cNvPr id="71685" name="Obiekt 2">
            <a:extLst>
              <a:ext uri="{FF2B5EF4-FFF2-40B4-BE49-F238E27FC236}">
                <a16:creationId xmlns:a16="http://schemas.microsoft.com/office/drawing/2014/main" id="{739BAEF8-33A9-4295-93AA-010206DC1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" y="1125538"/>
          <a:ext cx="4787900" cy="590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9" name="Document" r:id="rId4" imgW="6497932" imgH="8517647" progId="Word.Document.8">
                  <p:embed/>
                </p:oleObj>
              </mc:Choice>
              <mc:Fallback>
                <p:oleObj name="Document" r:id="rId4" imgW="6497932" imgH="8517647" progId="Word.Document.8">
                  <p:embed/>
                  <p:pic>
                    <p:nvPicPr>
                      <p:cNvPr id="0" name="Obi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1125538"/>
                        <a:ext cx="4787900" cy="590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4F632E8C-031D-424F-B56F-8393816BFB3A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2707" name="Tytuł 1">
            <a:extLst>
              <a:ext uri="{FF2B5EF4-FFF2-40B4-BE49-F238E27FC236}">
                <a16:creationId xmlns:a16="http://schemas.microsoft.com/office/drawing/2014/main" id="{F655552C-8026-44C0-9FB5-D35D7550C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MECHANIZMY I PODMIOTY KOORDYNUJĄCE 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A92382-384A-4DC5-A2F0-55723C13B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052513"/>
            <a:ext cx="8229600" cy="58054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Samorząd Województwa Podkarpackiego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 Rozwoju Regionalnego i Regionalne Obserwatorium Terytorialne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Raport o stanie Województwa Podkarpackiego -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obejmuje podsumowanie działalności Zarządu  Województwa Podkarpackiego  w  układzie rocznym,  w  szczególności realizację  polityk, programów  i strategii,  uchwał  Sejmiku  Województwa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programowy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o charakterze uzgodnień pomiędzy rządem a samorządem województwa będący zobowiązaniem stron do realizacji zadań w ramach programu operacyjnego na lata 2021-2027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sektorowy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mechanizm uzgodnień między ministrem właściwym ze względu na zakres objęty kontraktem sektorowym, ministrem właściwym do spraw rozwoju regionalnego oraz zarządem województwa/zarządami województw, określający sposób realizacji programów rozwoju przygotowywanych przez właściwych ministrów w zakresie interwencji ukierunkowanej terytorialnie w regionie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Porozumienie terytorialne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do realizowania procesów rozwojowych, podejmowanych/inicjowanych z poziomu lokalnego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193FD1C-5504-432A-84AE-5DC4BC99BF6F}"/>
              </a:ext>
            </a:extLst>
          </p:cNvPr>
          <p:cNvSpPr/>
          <p:nvPr/>
        </p:nvSpPr>
        <p:spPr>
          <a:xfrm>
            <a:off x="1588" y="247650"/>
            <a:ext cx="9180512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3" name="Tytuł 1">
            <a:extLst>
              <a:ext uri="{FF2B5EF4-FFF2-40B4-BE49-F238E27FC236}">
                <a16:creationId xmlns:a16="http://schemas.microsoft.com/office/drawing/2014/main" id="{4327D021-3330-4205-A3DB-946B79A000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33338"/>
            <a:ext cx="8229600" cy="1374776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ymbol zastępczy zawartości 2">
            <a:extLst>
              <a:ext uri="{FF2B5EF4-FFF2-40B4-BE49-F238E27FC236}">
                <a16:creationId xmlns:a16="http://schemas.microsoft.com/office/drawing/2014/main" id="{3B9686D1-C92B-4F33-B1FB-BA284FCE74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" y="1238250"/>
            <a:ext cx="9093200" cy="7921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600" b="1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altLang="pl-PL" sz="19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2020+ program ponadregionalny skierowany do najsłabszych gospodarczo obszarów warianty terytorialne </a:t>
            </a:r>
          </a:p>
          <a:p>
            <a:pPr eaLnBrk="1" hangingPunct="1"/>
            <a:endParaRPr lang="pl-PL" altLang="pl-PL"/>
          </a:p>
        </p:txBody>
      </p:sp>
      <p:pic>
        <p:nvPicPr>
          <p:cNvPr id="15365" name="Symbol zastępczy zawartości 3">
            <a:extLst>
              <a:ext uri="{FF2B5EF4-FFF2-40B4-BE49-F238E27FC236}">
                <a16:creationId xmlns:a16="http://schemas.microsoft.com/office/drawing/2014/main" id="{CF796FF4-563C-4979-A7D1-5258969CE7D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625"/>
            <a:ext cx="90058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82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68F3023-DF74-431D-87A6-A376281D59E7}"/>
              </a:ext>
            </a:extLst>
          </p:cNvPr>
          <p:cNvSpPr/>
          <p:nvPr/>
        </p:nvSpPr>
        <p:spPr>
          <a:xfrm>
            <a:off x="-17463" y="231775"/>
            <a:ext cx="9178926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98F46A9-9274-4925-989B-8D039F5D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6388" name="Symbol zastępczy zawartości 5" descr="C:\Users\User\Desktop\STRATEGIA WP diagnoza\RYSUNKI\18.03.2019\Obszar_Polski_Wschodn_10_000_000.jpg">
            <a:extLst>
              <a:ext uri="{FF2B5EF4-FFF2-40B4-BE49-F238E27FC236}">
                <a16:creationId xmlns:a16="http://schemas.microsoft.com/office/drawing/2014/main" id="{4F0FC95B-2B83-49E5-A149-6A9170C6E821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6" b="9592"/>
          <a:stretch>
            <a:fillRect/>
          </a:stretch>
        </p:blipFill>
        <p:spPr>
          <a:xfrm>
            <a:off x="1871663" y="1557338"/>
            <a:ext cx="4946650" cy="5316537"/>
          </a:xfrm>
        </p:spPr>
      </p:pic>
      <p:sp>
        <p:nvSpPr>
          <p:cNvPr id="16389" name="Prostokąt 6">
            <a:extLst>
              <a:ext uri="{FF2B5EF4-FFF2-40B4-BE49-F238E27FC236}">
                <a16:creationId xmlns:a16="http://schemas.microsoft.com/office/drawing/2014/main" id="{276CD89A-482A-4F8D-880C-4A1710107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11811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Polska Wschodnia</a:t>
            </a:r>
          </a:p>
        </p:txBody>
      </p:sp>
    </p:spTree>
    <p:extLst>
      <p:ext uri="{BB962C8B-B14F-4D97-AF65-F5344CB8AC3E}">
        <p14:creationId xmlns:p14="http://schemas.microsoft.com/office/powerpoint/2010/main" val="3507884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319F6DC-2442-4B8F-BE84-2E300817A831}"/>
              </a:ext>
            </a:extLst>
          </p:cNvPr>
          <p:cNvSpPr/>
          <p:nvPr/>
        </p:nvSpPr>
        <p:spPr>
          <a:xfrm>
            <a:off x="-36513" y="2206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874487-A4E6-4164-837E-E5F6F192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363"/>
            <a:ext cx="8229600" cy="8620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b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17412" name="Symbol zastępczy zawartości 3">
            <a:extLst>
              <a:ext uri="{FF2B5EF4-FFF2-40B4-BE49-F238E27FC236}">
                <a16:creationId xmlns:a16="http://schemas.microsoft.com/office/drawing/2014/main" id="{C5A36696-695D-4E30-8A0D-1C5BCC173A86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1700213"/>
            <a:ext cx="6821488" cy="5157787"/>
          </a:xfrm>
        </p:spPr>
      </p:pic>
      <p:sp>
        <p:nvSpPr>
          <p:cNvPr id="17413" name="Prostokąt 2">
            <a:extLst>
              <a:ext uri="{FF2B5EF4-FFF2-40B4-BE49-F238E27FC236}">
                <a16:creationId xmlns:a16="http://schemas.microsoft.com/office/drawing/2014/main" id="{23617BD8-9837-4D96-8920-9EE24E5C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4" y="1136650"/>
            <a:ext cx="6408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średnie, tracące funkcje </a:t>
            </a:r>
            <a:r>
              <a:rPr kumimoji="0" lang="pl-PL" alt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społeczno</a:t>
            </a: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gospodarcze</a:t>
            </a:r>
          </a:p>
        </p:txBody>
      </p:sp>
    </p:spTree>
    <p:extLst>
      <p:ext uri="{BB962C8B-B14F-4D97-AF65-F5344CB8AC3E}">
        <p14:creationId xmlns:p14="http://schemas.microsoft.com/office/powerpoint/2010/main" val="65798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C012D61-74AF-4B2E-896F-C89C59BF80C5}"/>
              </a:ext>
            </a:extLst>
          </p:cNvPr>
          <p:cNvSpPr/>
          <p:nvPr/>
        </p:nvSpPr>
        <p:spPr>
          <a:xfrm>
            <a:off x="6350" y="5373688"/>
            <a:ext cx="4565650" cy="148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B4830A4-6651-4B3D-AAC1-88D36B932EEE}"/>
              </a:ext>
            </a:extLst>
          </p:cNvPr>
          <p:cNvSpPr/>
          <p:nvPr/>
        </p:nvSpPr>
        <p:spPr>
          <a:xfrm>
            <a:off x="0" y="260350"/>
            <a:ext cx="9180513" cy="10064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CB0FC8B-85AA-4FF4-AB80-2EAD86E203C4}"/>
              </a:ext>
            </a:extLst>
          </p:cNvPr>
          <p:cNvSpPr/>
          <p:nvPr/>
        </p:nvSpPr>
        <p:spPr>
          <a:xfrm>
            <a:off x="0" y="5300663"/>
            <a:ext cx="9090025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45" name="Tytuł 6">
            <a:extLst>
              <a:ext uri="{FF2B5EF4-FFF2-40B4-BE49-F238E27FC236}">
                <a16:creationId xmlns:a16="http://schemas.microsoft.com/office/drawing/2014/main" id="{7F5B69D5-726B-4298-B0E9-55BDB6FCC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223962"/>
          </a:xfrm>
        </p:spPr>
        <p:txBody>
          <a:bodyPr/>
          <a:lstStyle/>
          <a:p>
            <a:pPr eaLnBrk="1" hangingPunct="1"/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KRAJOWE DOKUMENTY STARTEGICZNE </a:t>
            </a:r>
            <a:b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00" b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ROZWOJU WOJEWÓDZTWA - PODKARPACKIE 2030</a:t>
            </a:r>
            <a:endParaRPr lang="pl-PL" altLang="pl-PL" sz="24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90B0414-6464-41DE-9843-18042693350F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71541654-57DF-4241-8703-8D2BC6177F21}"/>
              </a:ext>
            </a:extLst>
          </p:cNvPr>
          <p:cNvSpPr txBox="1"/>
          <p:nvPr/>
        </p:nvSpPr>
        <p:spPr>
          <a:xfrm>
            <a:off x="900113" y="1700213"/>
            <a:ext cx="430212" cy="4176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2030 na rzecz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1435875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2647350-2DA0-4457-8FF2-1411065D1969}"/>
              </a:ext>
            </a:extLst>
          </p:cNvPr>
          <p:cNvSpPr/>
          <p:nvPr/>
        </p:nvSpPr>
        <p:spPr>
          <a:xfrm>
            <a:off x="17463" y="144463"/>
            <a:ext cx="9190037" cy="12001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5" name="Tytuł 1">
            <a:extLst>
              <a:ext uri="{FF2B5EF4-FFF2-40B4-BE49-F238E27FC236}">
                <a16:creationId xmlns:a16="http://schemas.microsoft.com/office/drawing/2014/main" id="{0CB805D8-3C6C-44EF-8982-58413D818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63" y="1344613"/>
            <a:ext cx="4706937" cy="1319212"/>
          </a:xfrm>
        </p:spPr>
        <p:txBody>
          <a:bodyPr/>
          <a:lstStyle/>
          <a:p>
            <a:pPr algn="l" eaLnBrk="1" hangingPunct="1"/>
            <a:r>
              <a:rPr lang="pl-PL" altLang="pl-PL" sz="1600" b="1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 Polityka Miejska</a:t>
            </a:r>
            <a:br>
              <a:rPr lang="pl-PL" altLang="pl-PL" sz="2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/>
          </a:p>
        </p:txBody>
      </p:sp>
      <p:sp>
        <p:nvSpPr>
          <p:cNvPr id="18436" name="pole tekstowe 5">
            <a:extLst>
              <a:ext uri="{FF2B5EF4-FFF2-40B4-BE49-F238E27FC236}">
                <a16:creationId xmlns:a16="http://schemas.microsoft.com/office/drawing/2014/main" id="{0E87E885-BC46-4576-AB25-F2811EA6E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219325"/>
            <a:ext cx="3071812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Zgodnie ze </a:t>
            </a:r>
            <a:r>
              <a:rPr kumimoji="0" lang="pl-PL" altLang="pl-PL" sz="1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Strategią rozwoju województwa - Podkarpackie 2020</a:t>
            </a: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wyznaczone zostały regionalne bieguny wzrostu, które są miastami koncentrującymi istotne funkcje gospodarcze i społeczne </a:t>
            </a:r>
            <a:b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wymiarze ponadlokalnym oraz posiadającymi potencjał rozwojowy.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powiatowe, miasta małe</a:t>
            </a:r>
            <a:r>
              <a:rPr kumimoji="0" lang="pl-PL" altLang="pl-P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7" name="Prostokąt 2">
            <a:extLst>
              <a:ext uri="{FF2B5EF4-FFF2-40B4-BE49-F238E27FC236}">
                <a16:creationId xmlns:a16="http://schemas.microsoft.com/office/drawing/2014/main" id="{1231A934-F587-46A1-9ED8-C94907308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925" y="190500"/>
            <a:ext cx="343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438" name="Obraz 10">
            <a:extLst>
              <a:ext uri="{FF2B5EF4-FFF2-40B4-BE49-F238E27FC236}">
                <a16:creationId xmlns:a16="http://schemas.microsoft.com/office/drawing/2014/main" id="{A7393B09-6857-4748-9AFF-3A9A9430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0"/>
            <a:ext cx="5646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595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1A5FF05-92F8-42A6-8581-E852A09A764A}"/>
              </a:ext>
            </a:extLst>
          </p:cNvPr>
          <p:cNvSpPr/>
          <p:nvPr/>
        </p:nvSpPr>
        <p:spPr>
          <a:xfrm>
            <a:off x="0" y="280988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B1A38A-832B-44DF-830A-B48C7323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981075"/>
            <a:ext cx="8229600" cy="71438"/>
          </a:xfrm>
          <a:ln w="28575"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REGIONALNY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9460" name="Prostokąt 2">
            <a:extLst>
              <a:ext uri="{FF2B5EF4-FFF2-40B4-BE49-F238E27FC236}">
                <a16:creationId xmlns:a16="http://schemas.microsoft.com/office/drawing/2014/main" id="{CA785DA0-849B-49C3-A877-B50907BC2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200150"/>
            <a:ext cx="9148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Obszary wymagające szczególnego wsparcia w kontekście równoważenia rozwoju</a:t>
            </a: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17EB2B7E-379B-4648-B6A2-04DA67B06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631950"/>
            <a:ext cx="87217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Opracowanie pn. „Obszary w województwie podkarpackim wymagające szczególnego wsparcia w kontekście równoważenia rozwoju” zostało sporządzone w 2014 r. i zaktualizowane w 2018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Jako podstawową jednostkę delimitacyjną przyjęto powiaty (NUTS 4), co zapewniło odpowiedni stopień zróżnicowania, przy jednoczesnej zawartości funkcjonalnej.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Starając się zapewnić najnowsze, dostępne dane statystyczne, jako bazowy przyjęto 2016 rok. </a:t>
            </a: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W wyznaczeniu obszarów wymagających wsparcia w kontekście równoważenia rozwoju wybrano następujące dane i wskaźniki: </a:t>
            </a: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Obszary o najniższej dostępności transportowej do ośrodka wojewódzkiego (izochrona dojazdu powyżej 90 minut do Rzeszowa) na podstawie ekspertyzy „Charakterystyka systemu osadniczego województwa podkarpackiego z identyfikacją biegunów wzrostu oraz wyróżnień obszarów funkcjonalnych na poziomie regionalnym i lokalnym.”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Powiaty o najniższym poziomie dostępu do dóbr i usług warunkujących możliwości rozwojowe na podstawie Krajowej Strategii Rozwoju Regionalnego 2010-2020; Regiony, Miasta, Obszary wiejskie.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Stopa bezrobocia rejestrowanego - stan na 30.11.2017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Dochód własny gmin na jednego mieszkańca 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Podmioty gospodarki narodowej wpisane do rejestru REGON na 10000 ludności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 osób w gospodarstwach domowych korzystających ze środków pomocy społecznej w ludności ogółem.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33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5D092108-BB10-4A18-9E85-18865A99C22D}"/>
              </a:ext>
            </a:extLst>
          </p:cNvPr>
          <p:cNvSpPr/>
          <p:nvPr/>
        </p:nvSpPr>
        <p:spPr>
          <a:xfrm>
            <a:off x="-28575" y="18256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3" name="Obraz 4">
            <a:extLst>
              <a:ext uri="{FF2B5EF4-FFF2-40B4-BE49-F238E27FC236}">
                <a16:creationId xmlns:a16="http://schemas.microsoft.com/office/drawing/2014/main" id="{F14B6262-31A9-4AB2-9165-C5449815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0"/>
          <a:stretch>
            <a:fillRect/>
          </a:stretch>
        </p:blipFill>
        <p:spPr bwMode="auto">
          <a:xfrm>
            <a:off x="0" y="1268413"/>
            <a:ext cx="50768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Prostokąt 2">
            <a:extLst>
              <a:ext uri="{FF2B5EF4-FFF2-40B4-BE49-F238E27FC236}">
                <a16:creationId xmlns:a16="http://schemas.microsoft.com/office/drawing/2014/main" id="{69D4D95D-ECFD-4762-B0D3-D481E46D3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300" y="260350"/>
            <a:ext cx="9258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altLang="pl-PL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5" name="Prostokąt 1">
            <a:extLst>
              <a:ext uri="{FF2B5EF4-FFF2-40B4-BE49-F238E27FC236}">
                <a16:creationId xmlns:a16="http://schemas.microsoft.com/office/drawing/2014/main" id="{F0E8DED4-C67F-416C-A5CE-9CD10541F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1866900"/>
            <a:ext cx="3168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Obszary wymagające szczególnego wsparcia w kontekście równoważenia rozwoju </a:t>
            </a:r>
            <a:endParaRPr kumimoji="0" lang="pl-PL" altLang="pl-PL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16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14A912B-749B-488F-8C1A-F789774687E0}"/>
              </a:ext>
            </a:extLst>
          </p:cNvPr>
          <p:cNvSpPr/>
          <p:nvPr/>
        </p:nvSpPr>
        <p:spPr>
          <a:xfrm>
            <a:off x="0" y="206375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7" name="Symbol zastępczy zawartości 2">
            <a:extLst>
              <a:ext uri="{FF2B5EF4-FFF2-40B4-BE49-F238E27FC236}">
                <a16:creationId xmlns:a16="http://schemas.microsoft.com/office/drawing/2014/main" id="{73FBBAC6-0EEC-4982-9C41-08E61D92AA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71900" y="5949950"/>
            <a:ext cx="1808163" cy="2520950"/>
          </a:xfrm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CE3F92A4-A66B-4660-9BC3-8546941B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4824413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Prostokąt 3">
            <a:extLst>
              <a:ext uri="{FF2B5EF4-FFF2-40B4-BE49-F238E27FC236}">
                <a16:creationId xmlns:a16="http://schemas.microsoft.com/office/drawing/2014/main" id="{E2288178-CB91-4728-ACB8-2E239760C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401638"/>
            <a:ext cx="80327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OBSZARY WIEJSKIE WOJEWÓDZTWA PODKARPACKIEGO </a:t>
            </a:r>
          </a:p>
        </p:txBody>
      </p:sp>
    </p:spTree>
    <p:extLst>
      <p:ext uri="{BB962C8B-B14F-4D97-AF65-F5344CB8AC3E}">
        <p14:creationId xmlns:p14="http://schemas.microsoft.com/office/powerpoint/2010/main" val="2426269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660230E-13FC-41C2-8BF8-54944DDE78E6}"/>
              </a:ext>
            </a:extLst>
          </p:cNvPr>
          <p:cNvSpPr/>
          <p:nvPr/>
        </p:nvSpPr>
        <p:spPr>
          <a:xfrm>
            <a:off x="0" y="147638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F1EA890-FB95-41BC-ADEB-D3806B9C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579438"/>
            <a:ext cx="7999412" cy="366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l-PL" dirty="0"/>
            </a:br>
            <a:endParaRPr lang="pl-PL" sz="2000" dirty="0"/>
          </a:p>
        </p:txBody>
      </p:sp>
      <p:sp>
        <p:nvSpPr>
          <p:cNvPr id="22532" name="pole tekstowe 6">
            <a:extLst>
              <a:ext uri="{FF2B5EF4-FFF2-40B4-BE49-F238E27FC236}">
                <a16:creationId xmlns:a16="http://schemas.microsoft.com/office/drawing/2014/main" id="{0F15BC29-D145-4D6D-BADF-C39FB2CD2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1038225"/>
            <a:ext cx="4048125" cy="578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 jednostek samorządu terytorialnego, położonych wzdłuż biegu rzeki San od południowo-wschodniego krańca województwa podkarpackiego po jego północno-zachodnie granice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Obszar jest niejednorodny i obejmuje różne kategorie jst.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 </a:t>
            </a: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koncentracja na kwestiach dotyczących gospodarki wodno-kanalizacyjnej oraz turystycznego wykorzystania rzeki San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Ochrona środowiska zlewni rzeki San poprzez kompleksową gospodarkę wodno-ściekową oraz system składowania odpadów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Zagospodarowanie brzegów rzeki San z uwzględnieniem infrastruktury ochrony przeciwpowodziowej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Modernizacja infrastruktury drogowej i kolejowej przy wykorzystaniu inwestycji łączących sieć TEN-T, poprawiających dostępność stolicy województwa oraz obniżających poziom zanieczyszczeń generowanych przez indywidualny transport samochodowy w ruchu regionalnym i lokalnym </a:t>
            </a:r>
            <a: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2533" name="Prostokąt 2">
            <a:extLst>
              <a:ext uri="{FF2B5EF4-FFF2-40B4-BE49-F238E27FC236}">
                <a16:creationId xmlns:a16="http://schemas.microsoft.com/office/drawing/2014/main" id="{9ACD5509-4B57-4215-A9DE-F9295EB0F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457200"/>
            <a:ext cx="4249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Strategiczny „Błękitny San”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F8BAB335-C435-4249-B6A4-B48B37CA2D65}"/>
              </a:ext>
            </a:extLst>
          </p:cNvPr>
          <p:cNvSpPr txBox="1">
            <a:spLocks/>
          </p:cNvSpPr>
          <p:nvPr/>
        </p:nvSpPr>
        <p:spPr bwMode="auto">
          <a:xfrm>
            <a:off x="-638175" y="368300"/>
            <a:ext cx="6013450" cy="66992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22535" name="Obraz 9">
            <a:extLst>
              <a:ext uri="{FF2B5EF4-FFF2-40B4-BE49-F238E27FC236}">
                <a16:creationId xmlns:a16="http://schemas.microsoft.com/office/drawing/2014/main" id="{A8EC183B-6D2F-4E04-8B05-174B8F2C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1347788"/>
            <a:ext cx="4800601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361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F1AA2ECC-C21B-4685-B272-C4D8DA6DEC35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1750E3-785A-4506-8808-D208E1E7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8" y="579438"/>
            <a:ext cx="7999412" cy="366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l-PL" dirty="0"/>
            </a:br>
            <a:endParaRPr lang="pl-PL" sz="2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46B67B5-EF2F-4F7B-902D-2B7D0C017041}"/>
              </a:ext>
            </a:extLst>
          </p:cNvPr>
          <p:cNvSpPr txBox="1"/>
          <p:nvPr/>
        </p:nvSpPr>
        <p:spPr>
          <a:xfrm>
            <a:off x="4221163" y="1304925"/>
            <a:ext cx="4913312" cy="52943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gmin: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Czarna, Lutowiska i Ustrzyki Dolne – w powiecie bieszczadzkim,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Baligród, Cisna, Lesko, Olszanica, Solina z s. w Polańczyku – w powiecie leskim,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Komańcza, Tyrawa Wołoska, Zagórz – w powiecie sanockim,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Bircza – w powiecie przemyskim.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wzrost poziomu i warunków życia mieszkańców ZBGP poprzez poprawę dostępu do miejsc pracy i usług przy efektywnym wykorzystaniu zasobów endogenicznych i wzmocnieniu funkcjonalnych powiązań zewnętrznych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Budowa i modernizacja infrastruktury drogowej i kolejowej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 i modernizacja instalacji wodno-kanalizacyjnych i składowania odpadów na rzecz ochrony walorów środowiskowych i krajobrazowych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Opracowanie i zintegrowanie miejscowych planów zagospodarowania przestrzennego z planami ochrony oraz planami zadań ochronnych przy pełnym pokryciu powierzchni ZBGP planami miejscowymi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7" name="Prostokąt 2">
            <a:extLst>
              <a:ext uri="{FF2B5EF4-FFF2-40B4-BE49-F238E27FC236}">
                <a16:creationId xmlns:a16="http://schemas.microsoft.com/office/drawing/2014/main" id="{963142D5-89AB-45EE-BEB1-12CA5D296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025" y="585788"/>
            <a:ext cx="504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Strategicznego Rozwoju Bieszczad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5C8F128-DFA4-4A68-A8E2-D7EB6D9BF534}"/>
              </a:ext>
            </a:extLst>
          </p:cNvPr>
          <p:cNvSpPr txBox="1">
            <a:spLocks/>
          </p:cNvSpPr>
          <p:nvPr/>
        </p:nvSpPr>
        <p:spPr bwMode="auto">
          <a:xfrm>
            <a:off x="3132138" y="0"/>
            <a:ext cx="6011862" cy="549275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507E3A1-494D-432F-9250-F519B854A707}"/>
              </a:ext>
            </a:extLst>
          </p:cNvPr>
          <p:cNvSpPr/>
          <p:nvPr/>
        </p:nvSpPr>
        <p:spPr>
          <a:xfrm>
            <a:off x="-434975" y="344488"/>
            <a:ext cx="457200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23560" name="Obraz 11">
            <a:extLst>
              <a:ext uri="{FF2B5EF4-FFF2-40B4-BE49-F238E27FC236}">
                <a16:creationId xmlns:a16="http://schemas.microsoft.com/office/drawing/2014/main" id="{F3E15B5A-8199-4107-813B-FD938754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24013"/>
            <a:ext cx="4211638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153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F0F047B-BEDB-4A3D-BBC6-7419382CF0AB}"/>
              </a:ext>
            </a:extLst>
          </p:cNvPr>
          <p:cNvSpPr/>
          <p:nvPr/>
        </p:nvSpPr>
        <p:spPr>
          <a:xfrm>
            <a:off x="-23813" y="15875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73731" name="Tytuł 1">
            <a:extLst>
              <a:ext uri="{FF2B5EF4-FFF2-40B4-BE49-F238E27FC236}">
                <a16:creationId xmlns:a16="http://schemas.microsoft.com/office/drawing/2014/main" id="{2BEAC402-B9EF-4EF2-A131-FAC03BE98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KONSULTACJI</a:t>
            </a:r>
            <a:endParaRPr lang="pl-PL" altLang="pl-PL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2" name="Prostokąt 1">
            <a:extLst>
              <a:ext uri="{FF2B5EF4-FFF2-40B4-BE49-F238E27FC236}">
                <a16:creationId xmlns:a16="http://schemas.microsoft.com/office/drawing/2014/main" id="{B617BD55-406F-4367-807A-FA9BD8009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981075"/>
            <a:ext cx="7975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Konsultacje trwają od 31 października do 4 grudnia 2019 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00" b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Spotkania z  udziałem przedstawicieli jednostek samorządu terytorialnego oraz partnerów społecznych i gospodarczych oraz młodzieżą.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600" b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b="0">
                <a:solidFill>
                  <a:srgbClr val="002060"/>
                </a:solidFill>
                <a:latin typeface="Arial" panose="020B0604020202020204" pitchFamily="34" charset="0"/>
              </a:rPr>
              <a:t>Dyskusja nad zasadnością wyznaczonych celów i kierunków rozwoju, oczekiwanymi efektami planowanych działań oraz terytorialnym ukierunkowaniem.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659BD09-57BE-4E7B-888F-50F214ECE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041123"/>
              </p:ext>
            </p:extLst>
          </p:nvPr>
        </p:nvGraphicFramePr>
        <p:xfrm>
          <a:off x="0" y="2773363"/>
          <a:ext cx="9180513" cy="4084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4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DATA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GODZINA ROZPOCZĘCIA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>
                          <a:effectLst/>
                        </a:rPr>
                        <a:t>MIEJSCE SPOTKANIA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13.11.2019r.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Przemyśl, Muzeum Narodowe Ziemi Przemyskiej , Plac płk. Berka Joselewicza 1 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5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15.11.2019r.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Nisko, Gmina i Miasto Nisko, plac Wolności 14, sala narad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6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Tarnobrzeg, Zamek Tarnowskich w Tarnobrzegu-Dzikowie,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 ul Sandomierskiej 27, Sala Wielka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18.11.2019r.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Rzeszów – spotkanie ogólne, Aula Uniwersytetu Rzeszowskiego, budynek A1,  przy al. T. Rejtana 16c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Rzeszów – spotkanie z młodzieżą, Aula Uniwersytetu Rzeszowskiego, budynek A1,  przy al. T. Rejtana 16c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20.11.2019r.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8:00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Dębica, Starostwo Powiatowe w Dębicy, ul. Parkowa 28, sala sesyjna, 4 piętro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Jasło, Starostwo Powiatowe w Jaśle, ul. Rynek 18, sala konferencyjna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7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>
                          <a:effectLst/>
                        </a:rPr>
                        <a:t>29.11.2019r.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>
                          <a:effectLst/>
                        </a:rPr>
                        <a:t>godz. 13:00</a:t>
                      </a:r>
                      <a:endParaRPr lang="pl-PL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Lubaczów, Starostwo Powiatowe w Lubaczowie, ul Jasna 1, Sala Narad nr 13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763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>
                          <a:effectLst/>
                        </a:rPr>
                        <a:t>27.11.2019r.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9:00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Krosno, aula Kampusu Technicznego PWSZ w Krośnie, ul. Dmochowskiego 12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7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godz. 13:00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b="1" dirty="0">
                          <a:effectLst/>
                        </a:rPr>
                        <a:t>Sanok, Muzeum Historyczne w Sanok, ul. Zamkowa 2, Sanok, sala Gobelinowa</a:t>
                      </a:r>
                      <a:endParaRPr lang="pl-PL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0FB48DF-EA77-4BF8-939C-F75406CC4C77}"/>
              </a:ext>
            </a:extLst>
          </p:cNvPr>
          <p:cNvSpPr/>
          <p:nvPr/>
        </p:nvSpPr>
        <p:spPr>
          <a:xfrm>
            <a:off x="-23813" y="12450"/>
            <a:ext cx="9180513" cy="10099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strategia wojewodztwa baner formular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5829887"/>
            <a:ext cx="4608512" cy="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733"/>
          <a:stretch/>
        </p:blipFill>
        <p:spPr bwMode="auto">
          <a:xfrm>
            <a:off x="0" y="1028113"/>
            <a:ext cx="9144000" cy="39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w dół 3"/>
          <p:cNvSpPr/>
          <p:nvPr/>
        </p:nvSpPr>
        <p:spPr>
          <a:xfrm>
            <a:off x="6725338" y="5025487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75656" y="1245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UWAGI DO PROJEKTU STRATEGII ROZWOJU WOJEWÓDZTWA – PODKARPACKIE 2030 PROSIMY SŁADAĆ ZA POŚREDNICTWEM FORMULARZA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21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Wycinek ekranu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7280"/>
          </a:xfrm>
        </p:spPr>
      </p:pic>
      <p:pic>
        <p:nvPicPr>
          <p:cNvPr id="9" name="Obraz 8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280"/>
            <a:ext cx="91440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4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az 2">
            <a:extLst>
              <a:ext uri="{FF2B5EF4-FFF2-40B4-BE49-F238E27FC236}">
                <a16:creationId xmlns:a16="http://schemas.microsoft.com/office/drawing/2014/main" id="{38D75204-DD40-48CD-8D27-84B94F71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25" y="703263"/>
            <a:ext cx="1496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id="{458191EF-CEAA-491C-9D7B-78925996A8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74756" name="Obraz 4">
            <a:extLst>
              <a:ext uri="{FF2B5EF4-FFF2-40B4-BE49-F238E27FC236}">
                <a16:creationId xmlns:a16="http://schemas.microsoft.com/office/drawing/2014/main" id="{86BA4BD9-994C-42E5-9A33-6445E21C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5338763"/>
            <a:ext cx="25336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33">
            <a:extLst>
              <a:ext uri="{FF2B5EF4-FFF2-40B4-BE49-F238E27FC236}">
                <a16:creationId xmlns:a16="http://schemas.microsoft.com/office/drawing/2014/main" id="{2162F848-1311-4A7A-80FD-06606EE1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75" y="-312738"/>
            <a:ext cx="104616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33">
            <a:extLst>
              <a:ext uri="{FF2B5EF4-FFF2-40B4-BE49-F238E27FC236}">
                <a16:creationId xmlns:a16="http://schemas.microsoft.com/office/drawing/2014/main" id="{EB146D56-D14C-42D2-8D9A-B1FA5A1E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pole tekstowe 3">
            <a:extLst>
              <a:ext uri="{FF2B5EF4-FFF2-40B4-BE49-F238E27FC236}">
                <a16:creationId xmlns:a16="http://schemas.microsoft.com/office/drawing/2014/main" id="{98FB6C53-9D76-4EC2-A900-3ACE0BE7A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11438"/>
            <a:ext cx="7994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FFFFFF"/>
                </a:solidFill>
                <a:latin typeface="Century Gothic" panose="020B0502020202020204" pitchFamily="34" charset="0"/>
              </a:rPr>
              <a:t>Dziękujemy </a:t>
            </a:r>
            <a:endParaRPr lang="pl-PL" altLang="pl-PL" sz="24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4760" name="Obraz 12">
            <a:extLst>
              <a:ext uri="{FF2B5EF4-FFF2-40B4-BE49-F238E27FC236}">
                <a16:creationId xmlns:a16="http://schemas.microsoft.com/office/drawing/2014/main" id="{B9C8B2C3-3A44-4075-9709-EE4DF467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Obraz 24">
            <a:extLst>
              <a:ext uri="{FF2B5EF4-FFF2-40B4-BE49-F238E27FC236}">
                <a16:creationId xmlns:a16="http://schemas.microsoft.com/office/drawing/2014/main" id="{99E084EA-D614-4D17-BC44-9313F8BD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5635625"/>
            <a:ext cx="22590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E0B8EAEC-FBA2-4B55-905B-158580DE9157}"/>
              </a:ext>
            </a:extLst>
          </p:cNvPr>
          <p:cNvSpPr/>
          <p:nvPr/>
        </p:nvSpPr>
        <p:spPr>
          <a:xfrm>
            <a:off x="6350" y="5373688"/>
            <a:ext cx="4565650" cy="148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grpSp>
        <p:nvGrpSpPr>
          <p:cNvPr id="26627" name="Grupa 10">
            <a:extLst>
              <a:ext uri="{FF2B5EF4-FFF2-40B4-BE49-F238E27FC236}">
                <a16:creationId xmlns:a16="http://schemas.microsoft.com/office/drawing/2014/main" id="{22740B7B-3EF4-4F93-B04E-954AF0A220CB}"/>
              </a:ext>
            </a:extLst>
          </p:cNvPr>
          <p:cNvGrpSpPr>
            <a:grpSpLocks/>
          </p:cNvGrpSpPr>
          <p:nvPr/>
        </p:nvGrpSpPr>
        <p:grpSpPr bwMode="auto">
          <a:xfrm rot="472674">
            <a:off x="3159125" y="1524000"/>
            <a:ext cx="5865813" cy="3248025"/>
            <a:chOff x="-233916" y="-52217"/>
            <a:chExt cx="10313581" cy="3065875"/>
          </a:xfrm>
        </p:grpSpPr>
        <p:pic>
          <p:nvPicPr>
            <p:cNvPr id="26640" name="Picture 4">
              <a:extLst>
                <a:ext uri="{FF2B5EF4-FFF2-40B4-BE49-F238E27FC236}">
                  <a16:creationId xmlns:a16="http://schemas.microsoft.com/office/drawing/2014/main" id="{D7760148-C6FB-4F79-B9C8-2029483AC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5" t="2" r="20085" b="-452"/>
            <a:stretch>
              <a:fillRect/>
            </a:stretch>
          </p:blipFill>
          <p:spPr bwMode="auto">
            <a:xfrm>
              <a:off x="1116422" y="155441"/>
              <a:ext cx="2402955" cy="2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5">
              <a:extLst>
                <a:ext uri="{FF2B5EF4-FFF2-40B4-BE49-F238E27FC236}">
                  <a16:creationId xmlns:a16="http://schemas.microsoft.com/office/drawing/2014/main" id="{6D4CB791-5FFE-4E84-A2D5-6F0A29043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6" t="2" r="1073" b="-2126"/>
            <a:stretch>
              <a:fillRect/>
            </a:stretch>
          </p:blipFill>
          <p:spPr bwMode="auto">
            <a:xfrm>
              <a:off x="3569595" y="344719"/>
              <a:ext cx="2650451" cy="233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2" name="Picture 7">
              <a:extLst>
                <a:ext uri="{FF2B5EF4-FFF2-40B4-BE49-F238E27FC236}">
                  <a16:creationId xmlns:a16="http://schemas.microsoft.com/office/drawing/2014/main" id="{7ED0AF86-39BB-4397-9BBF-9A51A383E2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8" t="-482" r="33566" b="2"/>
            <a:stretch>
              <a:fillRect/>
            </a:stretch>
          </p:blipFill>
          <p:spPr bwMode="auto">
            <a:xfrm>
              <a:off x="6262577" y="267935"/>
              <a:ext cx="2516913" cy="2669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Picture 10">
              <a:extLst>
                <a:ext uri="{FF2B5EF4-FFF2-40B4-BE49-F238E27FC236}">
                  <a16:creationId xmlns:a16="http://schemas.microsoft.com/office/drawing/2014/main" id="{4DA85C31-C60C-4BAB-8C8D-88EBAFA98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916" y="2483235"/>
              <a:ext cx="10058400" cy="5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4" name="Picture 16">
              <a:extLst>
                <a:ext uri="{FF2B5EF4-FFF2-40B4-BE49-F238E27FC236}">
                  <a16:creationId xmlns:a16="http://schemas.microsoft.com/office/drawing/2014/main" id="{20794351-93B4-4ECE-92F8-CED16094C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1265" y="-52217"/>
              <a:ext cx="10058400" cy="5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AD516E8E-5833-41E3-A291-0E5F3E5004F6}"/>
              </a:ext>
            </a:extLst>
          </p:cNvPr>
          <p:cNvSpPr/>
          <p:nvPr/>
        </p:nvSpPr>
        <p:spPr>
          <a:xfrm>
            <a:off x="6350" y="139700"/>
            <a:ext cx="9180513" cy="863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6629" name="Tytuł 1">
            <a:extLst>
              <a:ext uri="{FF2B5EF4-FFF2-40B4-BE49-F238E27FC236}">
                <a16:creationId xmlns:a16="http://schemas.microsoft.com/office/drawing/2014/main" id="{4A24DA20-2335-43A9-A076-A01D137E5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POZYCJA STRATEGICZNA WOJEWÓDZTWA</a:t>
            </a:r>
            <a:endParaRPr lang="pl-PL" altLang="pl-PL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C3113B-A8C4-49A3-BE30-25CF4A6B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63" y="1701800"/>
            <a:ext cx="3419475" cy="5472113"/>
          </a:xfrm>
        </p:spPr>
        <p:txBody>
          <a:bodyPr rtlCol="0">
            <a:normAutofit fontScale="32500" lnSpcReduction="20000"/>
          </a:bodyPr>
          <a:lstStyle/>
          <a:p>
            <a:pPr marL="18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6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DIAGNOZA SYTUACJI SPOŁECZNO – GOSPODARCZEJ WOJEWÓDZTWA PODKARPACKIEGO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, raport ROT dokumentujący pozycję województwa na tle całej Polski i innych regionów oraz zróżnicowanie sytuacji wewnątrz województwa.</a:t>
            </a: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6631" name="Prostokąt 5">
            <a:extLst>
              <a:ext uri="{FF2B5EF4-FFF2-40B4-BE49-F238E27FC236}">
                <a16:creationId xmlns:a16="http://schemas.microsoft.com/office/drawing/2014/main" id="{C08310B2-BDAF-4653-A059-4637A4BF2967}"/>
              </a:ext>
            </a:extLst>
          </p:cNvPr>
          <p:cNvSpPr>
            <a:spLocks noChangeArrowheads="1"/>
          </p:cNvSpPr>
          <p:nvPr/>
        </p:nvSpPr>
        <p:spPr bwMode="auto">
          <a:xfrm rot="561997">
            <a:off x="3613150" y="4389438"/>
            <a:ext cx="4464050" cy="75565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6632" name="Prostokąt 6">
            <a:extLst>
              <a:ext uri="{FF2B5EF4-FFF2-40B4-BE49-F238E27FC236}">
                <a16:creationId xmlns:a16="http://schemas.microsoft.com/office/drawing/2014/main" id="{18DA4D13-98D8-432C-AE16-A7A787D9791D}"/>
              </a:ext>
            </a:extLst>
          </p:cNvPr>
          <p:cNvSpPr>
            <a:spLocks noChangeArrowheads="1"/>
          </p:cNvSpPr>
          <p:nvPr/>
        </p:nvSpPr>
        <p:spPr bwMode="auto">
          <a:xfrm rot="573647">
            <a:off x="3684588" y="4244975"/>
            <a:ext cx="4441825" cy="147638"/>
          </a:xfrm>
          <a:prstGeom prst="rect">
            <a:avLst/>
          </a:prstGeom>
          <a:solidFill>
            <a:srgbClr val="80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6633" name="Pole tekstowe 54">
            <a:extLst>
              <a:ext uri="{FF2B5EF4-FFF2-40B4-BE49-F238E27FC236}">
                <a16:creationId xmlns:a16="http://schemas.microsoft.com/office/drawing/2014/main" id="{4A149FB3-BC13-476F-B39B-E49A5281FA4B}"/>
              </a:ext>
            </a:extLst>
          </p:cNvPr>
          <p:cNvSpPr txBox="1">
            <a:spLocks noChangeArrowheads="1"/>
          </p:cNvSpPr>
          <p:nvPr/>
        </p:nvSpPr>
        <p:spPr bwMode="auto">
          <a:xfrm rot="630919">
            <a:off x="3160713" y="4295775"/>
            <a:ext cx="49133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DIAGNOZA SYTUACJI </a:t>
            </a:r>
            <a:b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SPOŁECZNO </a:t>
            </a:r>
            <a:r>
              <a:rPr lang="pl-PL" altLang="pl-PL" sz="2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– </a:t>
            </a: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GOSPODARCZEJ </a:t>
            </a:r>
            <a:b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pl-PL" altLang="pl-PL" sz="1200" b="0">
                <a:solidFill>
                  <a:srgbClr val="FFFF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WOJEWÓDZTWA PODKARPACKIEGO</a:t>
            </a:r>
            <a:endParaRPr lang="pl-PL" altLang="pl-PL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34" name="Pole tekstowe 57">
            <a:extLst>
              <a:ext uri="{FF2B5EF4-FFF2-40B4-BE49-F238E27FC236}">
                <a16:creationId xmlns:a16="http://schemas.microsoft.com/office/drawing/2014/main" id="{1AA4BAA2-F443-440B-AAFB-01CC214C7741}"/>
              </a:ext>
            </a:extLst>
          </p:cNvPr>
          <p:cNvSpPr txBox="1">
            <a:spLocks noChangeArrowheads="1"/>
          </p:cNvSpPr>
          <p:nvPr/>
        </p:nvSpPr>
        <p:spPr bwMode="auto">
          <a:xfrm rot="602580">
            <a:off x="3497263" y="5110163"/>
            <a:ext cx="4022725" cy="323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595959"/>
                </a:solidFill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Rzesz</a:t>
            </a:r>
            <a:r>
              <a:rPr lang="pl-PL" altLang="pl-PL" sz="140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pl-PL" altLang="pl-PL" sz="1400">
                <a:solidFill>
                  <a:srgbClr val="595959"/>
                </a:solidFill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w, kwiecień 2019</a:t>
            </a:r>
            <a:endParaRPr lang="pl-PL" altLang="pl-PL" sz="1400" b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6635" name="Prostokąt 9">
            <a:extLst>
              <a:ext uri="{FF2B5EF4-FFF2-40B4-BE49-F238E27FC236}">
                <a16:creationId xmlns:a16="http://schemas.microsoft.com/office/drawing/2014/main" id="{41D77367-1722-4961-8FD5-41A153AC6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8134350"/>
            <a:ext cx="9563100" cy="136525"/>
          </a:xfrm>
          <a:prstGeom prst="rect">
            <a:avLst/>
          </a:prstGeom>
          <a:solidFill>
            <a:srgbClr val="001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6636" name="Rectangle 13">
            <a:extLst>
              <a:ext uri="{FF2B5EF4-FFF2-40B4-BE49-F238E27FC236}">
                <a16:creationId xmlns:a16="http://schemas.microsoft.com/office/drawing/2014/main" id="{647269AB-DB4E-405D-AD14-2339903F9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0664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</a:endParaRPr>
          </a:p>
        </p:txBody>
      </p:sp>
      <p:sp>
        <p:nvSpPr>
          <p:cNvPr id="26637" name="Rectangle 16">
            <a:extLst>
              <a:ext uri="{FF2B5EF4-FFF2-40B4-BE49-F238E27FC236}">
                <a16:creationId xmlns:a16="http://schemas.microsoft.com/office/drawing/2014/main" id="{789B4F1C-08FA-4DD0-BEA4-F37E3C3DA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8"/>
            <a:ext cx="1106646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600" b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br>
              <a:rPr lang="pl-PL" altLang="pl-PL" sz="1800" b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38" name="Rectangle 17">
            <a:extLst>
              <a:ext uri="{FF2B5EF4-FFF2-40B4-BE49-F238E27FC236}">
                <a16:creationId xmlns:a16="http://schemas.microsoft.com/office/drawing/2014/main" id="{0D77FC84-A8A2-40E0-BAD6-8CBDC24CE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6750"/>
            <a:ext cx="1106646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br>
              <a:rPr lang="pl-PL" altLang="pl-PL" sz="900" b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pl-PL" altLang="pl-PL" sz="6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639" name="Obraz 1" descr="podkarpackie">
            <a:extLst>
              <a:ext uri="{FF2B5EF4-FFF2-40B4-BE49-F238E27FC236}">
                <a16:creationId xmlns:a16="http://schemas.microsoft.com/office/drawing/2014/main" id="{52959A31-B1B6-42D4-851B-B5505569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612">
            <a:off x="4908550" y="1058863"/>
            <a:ext cx="32924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5">
            <a:extLst>
              <a:ext uri="{FF2B5EF4-FFF2-40B4-BE49-F238E27FC236}">
                <a16:creationId xmlns:a16="http://schemas.microsoft.com/office/drawing/2014/main" id="{CE4819BD-8112-48AA-8FE6-B9E3D42DFD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227263"/>
            <a:ext cx="8364538" cy="326231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pl-PL" altLang="pl-PL" sz="1200" b="1"/>
              <a:t> </a:t>
            </a:r>
          </a:p>
        </p:txBody>
      </p:sp>
      <p:graphicFrame>
        <p:nvGraphicFramePr>
          <p:cNvPr id="27651" name="Wykres 6" descr="opracowanie własne na podst. GUS&#10;">
            <a:extLst>
              <a:ext uri="{FF2B5EF4-FFF2-40B4-BE49-F238E27FC236}">
                <a16:creationId xmlns:a16="http://schemas.microsoft.com/office/drawing/2014/main" id="{323B14B2-2F3A-4915-A6DE-50C28044DAF3}"/>
              </a:ext>
            </a:extLst>
          </p:cNvPr>
          <p:cNvGraphicFramePr>
            <a:graphicFrameLocks/>
          </p:cNvGraphicFramePr>
          <p:nvPr/>
        </p:nvGraphicFramePr>
        <p:xfrm>
          <a:off x="-53975" y="-50800"/>
          <a:ext cx="9245600" cy="695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Chart" r:id="rId3" imgW="9248434" imgH="6968332" progId="Excel.Chart.8">
                  <p:embed/>
                </p:oleObj>
              </mc:Choice>
              <mc:Fallback>
                <p:oleObj name="Chart" r:id="rId3" imgW="9248434" imgH="6968332" progId="Excel.Chart.8">
                  <p:embed/>
                  <p:pic>
                    <p:nvPicPr>
                      <p:cNvPr id="0" name="Wykres 6" descr="opracowanie własne na podst. GUS&#10;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975" y="-50800"/>
                        <a:ext cx="9245600" cy="695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ytuł 7">
            <a:extLst>
              <a:ext uri="{FF2B5EF4-FFF2-40B4-BE49-F238E27FC236}">
                <a16:creationId xmlns:a16="http://schemas.microsoft.com/office/drawing/2014/main" id="{E4144B19-BD1D-4B93-B270-11FBCC30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143000"/>
          </a:xfr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 KRAJOWY BRUTTO (PKB)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PODKARPACKIE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 latach 2004 – 2017</a:t>
            </a: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Symbol zastępczy zawartości 3">
            <a:extLst>
              <a:ext uri="{FF2B5EF4-FFF2-40B4-BE49-F238E27FC236}">
                <a16:creationId xmlns:a16="http://schemas.microsoft.com/office/drawing/2014/main" id="{020DD3B4-DEFA-4D33-90E2-6249071B66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0363"/>
            <a:ext cx="4754563" cy="5249862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9FCA0F0-230E-44C1-879B-2F338A87DE06}"/>
              </a:ext>
            </a:extLst>
          </p:cNvPr>
          <p:cNvSpPr/>
          <p:nvPr/>
        </p:nvSpPr>
        <p:spPr>
          <a:xfrm>
            <a:off x="4754563" y="1595438"/>
            <a:ext cx="4281487" cy="5016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Zostały zidentyfikowane i wskazane </a:t>
            </a:r>
            <a:br>
              <a:rPr lang="pl-PL" sz="1600" b="0" dirty="0">
                <a:solidFill>
                  <a:prstClr val="black"/>
                </a:solidFill>
                <a:latin typeface="Calibri"/>
              </a:rPr>
            </a:br>
            <a:r>
              <a:rPr lang="pl-PL" sz="1600" b="0" dirty="0">
                <a:solidFill>
                  <a:prstClr val="black"/>
                </a:solidFill>
                <a:latin typeface="Calibri"/>
              </a:rPr>
              <a:t>w Regionalnej Strategii innowacji Województwa Podkarpackiego na lata 2014-2020 na rzecz inteligentnej specjalizacji (RIS3).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Są rezultatem wyboru bazującego przede wszystkim na regionalnych atutach </a:t>
            </a:r>
            <a:br>
              <a:rPr lang="pl-PL" sz="1600" b="0" dirty="0">
                <a:solidFill>
                  <a:prstClr val="black"/>
                </a:solidFill>
                <a:latin typeface="Calibri"/>
              </a:rPr>
            </a:br>
            <a:r>
              <a:rPr lang="pl-PL" sz="1600" b="0" dirty="0">
                <a:solidFill>
                  <a:prstClr val="black"/>
                </a:solidFill>
                <a:latin typeface="Calibri"/>
              </a:rPr>
              <a:t>i endogenicznych zasobach, w tym także </a:t>
            </a:r>
            <a:br>
              <a:rPr lang="pl-PL" sz="1600" b="0" dirty="0">
                <a:solidFill>
                  <a:prstClr val="black"/>
                </a:solidFill>
                <a:latin typeface="Calibri"/>
              </a:rPr>
            </a:br>
            <a:r>
              <a:rPr lang="pl-PL" sz="1600" b="0" dirty="0">
                <a:solidFill>
                  <a:prstClr val="black"/>
                </a:solidFill>
                <a:latin typeface="Calibri"/>
              </a:rPr>
              <a:t>w aktualnej i przyszłej działalności naukowo-badawczej i przedsiębiorczości.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Przestrzenne rozłożenie regionalnych inteligentnych specjalizacji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lotnictwo i kosmonautyka – centralnie,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motoryzacja – północ i południe,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jakość życia – południe i wschód,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1600" b="0" dirty="0">
                <a:solidFill>
                  <a:prstClr val="black"/>
                </a:solidFill>
                <a:latin typeface="Calibri"/>
              </a:rPr>
              <a:t>informacja i telekomunikacja – obszar całego  województwa.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40" name="pole tekstowe 6">
            <a:extLst>
              <a:ext uri="{FF2B5EF4-FFF2-40B4-BE49-F238E27FC236}">
                <a16:creationId xmlns:a16="http://schemas.microsoft.com/office/drawing/2014/main" id="{65E6998A-BE1B-4DDD-A20C-D6056234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95413"/>
            <a:ext cx="388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000000"/>
                </a:solidFill>
                <a:latin typeface="Arial Narrow" panose="020B0606020202030204" pitchFamily="34" charset="0"/>
              </a:rPr>
              <a:t>Mapa: Rozmieszczenie Regionalnych Inteligentnych Specjalizacji </a:t>
            </a:r>
          </a:p>
        </p:txBody>
      </p:sp>
      <p:sp>
        <p:nvSpPr>
          <p:cNvPr id="14341" name="pole tekstowe 7">
            <a:extLst>
              <a:ext uri="{FF2B5EF4-FFF2-40B4-BE49-F238E27FC236}">
                <a16:creationId xmlns:a16="http://schemas.microsoft.com/office/drawing/2014/main" id="{275F3C60-5BB7-4961-8694-62ADF61AF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488113"/>
            <a:ext cx="3241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0">
                <a:solidFill>
                  <a:srgbClr val="000000"/>
                </a:solidFill>
                <a:latin typeface="Arial Narrow" panose="020B0606020202030204" pitchFamily="34" charset="0"/>
              </a:rPr>
              <a:t>Źródło: Opracowanie własne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94A34A9-EC6F-4603-BAFF-B2E15BFBF808}"/>
              </a:ext>
            </a:extLst>
          </p:cNvPr>
          <p:cNvSpPr/>
          <p:nvPr/>
        </p:nvSpPr>
        <p:spPr>
          <a:xfrm>
            <a:off x="-57150" y="273050"/>
            <a:ext cx="9180513" cy="8620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REGIONALNE INTELIGENTNE SPECJALIZACJE </a:t>
            </a:r>
            <a:endParaRPr lang="pl-PL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B8A3F2A1-AB9C-47DF-9F10-BED95DFAB9D9}"/>
              </a:ext>
            </a:extLst>
          </p:cNvPr>
          <p:cNvSpPr/>
          <p:nvPr/>
        </p:nvSpPr>
        <p:spPr>
          <a:xfrm>
            <a:off x="0" y="404813"/>
            <a:ext cx="9180513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0F1976-7104-4F8D-B773-C7C47E90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30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MOCNE STRONY</a:t>
            </a:r>
            <a:endParaRPr lang="pl-PL" sz="2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CA4290-A736-423A-8F5D-D75C9953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916113"/>
            <a:ext cx="8928100" cy="38893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Przewaga konkurencyjna regionu w obszarach: przemysł lotniczy i IT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Rozwinięta i równomiernie rozmieszczona sieć osadnicza (policentryczna)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Podkarpacie jako lider (1. miejsce w Polsce) pod względem udziału gospodarstw domowych posiadających komputer osobisty z szerokopasmowym dostępem do Internetu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Dobry stan (ilościowy) wód podziemnych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Zaangażowanie społeczeństwa i samorządów lokalnych w utrzymanie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wspieranie organizacji społecznych działających na rzecz wzmacniania kapitału społecznego oraz bezpieczeństwa lokalnych społeczności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Bogate i różnorodne dziedzictwo kulturowe, w tym zabytki wpisane na listę Światowego Dziedzictwa UNESCO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12610</TotalTime>
  <Words>4233</Words>
  <Application>Microsoft Office PowerPoint</Application>
  <PresentationFormat>Pokaz na ekranie (4:3)</PresentationFormat>
  <Paragraphs>537</Paragraphs>
  <Slides>59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4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59</vt:i4>
      </vt:variant>
    </vt:vector>
  </HeadingPairs>
  <TitlesOfParts>
    <vt:vector size="74" baseType="lpstr">
      <vt:lpstr>Arial</vt:lpstr>
      <vt:lpstr>Arial Black</vt:lpstr>
      <vt:lpstr>Arial Narrow</vt:lpstr>
      <vt:lpstr>Calibri</vt:lpstr>
      <vt:lpstr>Calibri Light</vt:lpstr>
      <vt:lpstr>Century Gothic</vt:lpstr>
      <vt:lpstr>Fira Sans</vt:lpstr>
      <vt:lpstr>Times New Roman</vt:lpstr>
      <vt:lpstr>Wingdings</vt:lpstr>
      <vt:lpstr>Motyw pakietu Office</vt:lpstr>
      <vt:lpstr>2_Motyw pakietu Office</vt:lpstr>
      <vt:lpstr>1_Motyw pakietu Office</vt:lpstr>
      <vt:lpstr>3_Motyw pakietu Office</vt:lpstr>
      <vt:lpstr>Chart</vt:lpstr>
      <vt:lpstr>Document</vt:lpstr>
      <vt:lpstr>Prezentacja programu PowerPoint</vt:lpstr>
      <vt:lpstr>UWARUNKOWANIA ZEWNĘTRZNE  STRATEGII ROZWOJU WOJEWÓDZTWA – PODKARPACKIE 2030</vt:lpstr>
      <vt:lpstr>PROPONOWANE ROZWIĄZANIA EUROPEJSKIEJ POLITYKI SPÓJNOŚCI PO ROKU 2020 Z PUNKTU WIDZENIA WSPIERANIA ROZWOJU WOJEWÓDZTWA PODKARPACKIEGO</vt:lpstr>
      <vt:lpstr>ELEMENTY POLITYKI ROZOWJU </vt:lpstr>
      <vt:lpstr>KRAJOWE DOKUMENTY STARTEGICZNE  A  STRATEGIA ROZWOJU WOJEWÓDZTWA - PODKARPACKIE 2030</vt:lpstr>
      <vt:lpstr>POZYCJA STRATEGICZNA WOJEWÓDZTWA</vt:lpstr>
      <vt:lpstr>PRODUKT KRAJOWY BRUTTO (PKB) PODKARPACKIE  w latach 2004 – 2017</vt:lpstr>
      <vt:lpstr>Prezentacja programu PowerPoint</vt:lpstr>
      <vt:lpstr>ANALIZA SWOT WOJEWÓDZTWA PODKARPACKIEGO (efekt warsztatów Zespołu Roboczego - maj 2019r. Rzeszów)   MOCNE STRONY</vt:lpstr>
      <vt:lpstr>ANALIZA SWOT WOJEWÓDZTWA PODKARPACKIEGO (efekt warsztatów Zespołu Roboczego - maj 2019r. Rzeszów)  SŁABE STRONY </vt:lpstr>
      <vt:lpstr>ANALIZA SWOT WOJEWÓDZTWA PODKARPACKIEGO (efekt warsztatów Zespołu Roboczego - maj 2019r. Rzeszów)  SZANSE</vt:lpstr>
      <vt:lpstr>ANALIZA SWOT WOJEWÓDZTWA PODKARPACKIEGO (efekt warsztatów Zespołu Roboczego - maj 2019r. Rzeszów)   ZAGROŻENIA </vt:lpstr>
      <vt:lpstr>Prezentacja programu PowerPoint</vt:lpstr>
      <vt:lpstr>Prezentacja programu PowerPoint</vt:lpstr>
      <vt:lpstr>Prezentacja programu PowerPoint</vt:lpstr>
      <vt:lpstr>WIZJA WOJEWÓDZTWA PODKARPACKIEGO</vt:lpstr>
      <vt:lpstr> </vt:lpstr>
      <vt:lpstr> Układ logiczny części kierunkowej Strategii </vt:lpstr>
      <vt:lpstr>UKŁAD OBSZARÓW TEMATYCZNYCH</vt:lpstr>
      <vt:lpstr>1. GOSPODARKA I NAUKA</vt:lpstr>
      <vt:lpstr> 1. GOSPODARKA I NAUKA UKŁAD PRIORYTETÓW</vt:lpstr>
      <vt:lpstr> 1. GOSPODARKA I NAUKA UKŁAD PRIORYTETÓW I KIERUNKÓW DZIAŁAŃ</vt:lpstr>
      <vt:lpstr>2. KAPITAŁ LUDZKI I SPOŁECZNY</vt:lpstr>
      <vt:lpstr> 2. KAPITAŁ LUDZKI I SPOŁECZNY UKŁAD PRIORYTETÓW</vt:lpstr>
      <vt:lpstr>2. KAPITAŁ LUDZKI I SPOŁECZNY  UKŁAD PRIORYTETÓW I KIERUNKÓW DZIAŁAŃ</vt:lpstr>
      <vt:lpstr>2. KAPITAŁ LUDZKI I SPOŁECZNY  UKŁAD PRIORYTETÓW I KIERUNKÓW DZIAŁAŃ</vt:lpstr>
      <vt:lpstr>3. INFRASTRUKTURA DLA ZRÓWNOWAŻONEGO ROZWOJU  I ŚRODOWISKA</vt:lpstr>
      <vt:lpstr>Prezentacja programu PowerPoint</vt:lpstr>
      <vt:lpstr>3. INFRASTRUKTURA DLA ZRÓWNOWAŻONEGO ROZWOJU  I ŚRODOWISKA UKŁAD PRIORYTETÓW I KIERUNKÓW DZIAŁAŃ</vt:lpstr>
      <vt:lpstr>3. INFRASTRUKTURA DLA ZRÓWNOWAŻONEGO ROZWOJU  I ŚRODOWISKA UKŁAD PRIORYTETÓW I KIERUNKÓW DZIAŁAŃ</vt:lpstr>
      <vt:lpstr>4. DOSTĘPNOŚĆ USŁUG</vt:lpstr>
      <vt:lpstr>Prezentacja programu PowerPoint</vt:lpstr>
      <vt:lpstr> 4. DOSTĘPNOŚĆ USŁUG UKŁAD PRIORYTETÓW I KIERUNKÓW DZIAŁAŃ</vt:lpstr>
      <vt:lpstr>5. TERYTORIALNY WYMIAR STRATEGII</vt:lpstr>
      <vt:lpstr>Prezentacja programu PowerPoint</vt:lpstr>
      <vt:lpstr>5. TERYTORIALNY WYMIAR STRATEGII UKŁAD PRIORYTETÓW I KIERUNKÓW DZIAŁAŃ</vt:lpstr>
      <vt:lpstr>5. TERYTORIALNY WYMIAR STRATEGII UKŁAD PRIORYTETÓW I KIERUNKÓW DZIAŁAŃ</vt:lpstr>
      <vt:lpstr>SCENARIUSZE ROZWOJOWE – Wnioski</vt:lpstr>
      <vt:lpstr>SCENARIUSZE ROZWOJOWE – Wnioski</vt:lpstr>
      <vt:lpstr>POTENCJAŁ FINANSOWY</vt:lpstr>
      <vt:lpstr>POTENCJAŁ FINANSOWY</vt:lpstr>
      <vt:lpstr>POTENCJAŁ FINANSOWY</vt:lpstr>
      <vt:lpstr>PROCENTOWA PROPOZYCJA PODZIAŁU ŚRODKÓW NA GŁÓWNE OBSZARY TEMATYCZNE STRATEGII </vt:lpstr>
      <vt:lpstr>SYSTEM REALIZACJI STRATEGII </vt:lpstr>
      <vt:lpstr>Prezentacja programu PowerPoint</vt:lpstr>
      <vt:lpstr>MECHANIZMY I PODMIOTY KOORDYNUJĄCE </vt:lpstr>
      <vt:lpstr>TERYTORIALIZACJA POLITYKI ROZWOJU WOJEWÓDZTWA   WYMIAR KRAJOWY - KSRR 2030</vt:lpstr>
      <vt:lpstr>TERYTORIALIZACJA POLITYKI ROZWOJU WOJEWÓDZTWA   WYMIAR KRAJOWY - KSRR 2030</vt:lpstr>
      <vt:lpstr>TERYTORIALIZACJA POLITYKI ROZWOJU WOJEWÓDZTWA   WYMIAR KRAJOWY - KSRR 2030 </vt:lpstr>
      <vt:lpstr>      Regionalna Polityka Miejska </vt:lpstr>
      <vt:lpstr>TERYTORIALIZACJA POLITYKI ROZWOJU WOJEWÓDZTWA   WYMIAR REGIONALNY </vt:lpstr>
      <vt:lpstr>Prezentacja programu PowerPoint</vt:lpstr>
      <vt:lpstr>Prezentacja programu PowerPoint</vt:lpstr>
      <vt:lpstr> </vt:lpstr>
      <vt:lpstr> </vt:lpstr>
      <vt:lpstr>TERMINY KONSULTACJI</vt:lpstr>
      <vt:lpstr>Prezentacja programu PowerPoint</vt:lpstr>
      <vt:lpstr>Prezentacja programu PowerPoint</vt:lpstr>
      <vt:lpstr>Prezentacja programu PowerPoint</vt:lpstr>
    </vt:vector>
  </TitlesOfParts>
  <Company>home sweet 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</dc:creator>
  <cp:lastModifiedBy>Drzał Bogumił</cp:lastModifiedBy>
  <cp:revision>1239</cp:revision>
  <cp:lastPrinted>2019-02-25T10:12:22Z</cp:lastPrinted>
  <dcterms:created xsi:type="dcterms:W3CDTF">2011-02-23T21:37:50Z</dcterms:created>
  <dcterms:modified xsi:type="dcterms:W3CDTF">2019-11-22T11:08:59Z</dcterms:modified>
</cp:coreProperties>
</file>